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6"/>
  </p:notesMasterIdLst>
  <p:sldIdLst>
    <p:sldId id="256" r:id="rId2"/>
    <p:sldId id="257" r:id="rId3"/>
    <p:sldId id="436" r:id="rId4"/>
    <p:sldId id="437" r:id="rId5"/>
    <p:sldId id="438" r:id="rId6"/>
    <p:sldId id="439" r:id="rId7"/>
    <p:sldId id="441" r:id="rId8"/>
    <p:sldId id="442" r:id="rId9"/>
    <p:sldId id="336" r:id="rId10"/>
    <p:sldId id="318" r:id="rId11"/>
    <p:sldId id="444" r:id="rId12"/>
    <p:sldId id="445" r:id="rId13"/>
    <p:sldId id="446" r:id="rId14"/>
    <p:sldId id="411" r:id="rId15"/>
    <p:sldId id="412" r:id="rId16"/>
    <p:sldId id="374" r:id="rId17"/>
    <p:sldId id="392" r:id="rId18"/>
    <p:sldId id="314" r:id="rId19"/>
    <p:sldId id="313" r:id="rId20"/>
    <p:sldId id="337" r:id="rId21"/>
    <p:sldId id="338" r:id="rId22"/>
    <p:sldId id="399" r:id="rId23"/>
    <p:sldId id="400" r:id="rId24"/>
    <p:sldId id="401" r:id="rId25"/>
    <p:sldId id="402" r:id="rId26"/>
    <p:sldId id="403" r:id="rId27"/>
    <p:sldId id="302" r:id="rId28"/>
    <p:sldId id="408" r:id="rId29"/>
    <p:sldId id="409" r:id="rId30"/>
    <p:sldId id="398" r:id="rId31"/>
    <p:sldId id="410" r:id="rId32"/>
    <p:sldId id="262" r:id="rId33"/>
    <p:sldId id="263" r:id="rId34"/>
    <p:sldId id="265" r:id="rId35"/>
    <p:sldId id="310" r:id="rId36"/>
    <p:sldId id="311" r:id="rId37"/>
    <p:sldId id="319" r:id="rId38"/>
    <p:sldId id="312" r:id="rId39"/>
    <p:sldId id="352" r:id="rId40"/>
    <p:sldId id="357" r:id="rId41"/>
    <p:sldId id="358" r:id="rId42"/>
    <p:sldId id="359" r:id="rId43"/>
    <p:sldId id="361" r:id="rId44"/>
    <p:sldId id="362" r:id="rId45"/>
    <p:sldId id="391" r:id="rId46"/>
    <p:sldId id="364" r:id="rId47"/>
    <p:sldId id="365" r:id="rId48"/>
    <p:sldId id="366" r:id="rId49"/>
    <p:sldId id="367" r:id="rId50"/>
    <p:sldId id="268" r:id="rId51"/>
    <p:sldId id="270" r:id="rId52"/>
    <p:sldId id="272" r:id="rId53"/>
    <p:sldId id="413" r:id="rId54"/>
    <p:sldId id="414" r:id="rId55"/>
    <p:sldId id="415" r:id="rId56"/>
    <p:sldId id="420" r:id="rId57"/>
    <p:sldId id="428" r:id="rId58"/>
    <p:sldId id="433" r:id="rId59"/>
    <p:sldId id="435" r:id="rId60"/>
    <p:sldId id="307" r:id="rId61"/>
    <p:sldId id="308" r:id="rId62"/>
    <p:sldId id="434" r:id="rId63"/>
    <p:sldId id="275" r:id="rId64"/>
    <p:sldId id="276" r:id="rId65"/>
    <p:sldId id="277" r:id="rId66"/>
    <p:sldId id="278" r:id="rId67"/>
    <p:sldId id="279" r:id="rId68"/>
    <p:sldId id="280" r:id="rId69"/>
    <p:sldId id="281" r:id="rId70"/>
    <p:sldId id="282" r:id="rId71"/>
    <p:sldId id="283" r:id="rId72"/>
    <p:sldId id="284" r:id="rId73"/>
    <p:sldId id="285" r:id="rId74"/>
    <p:sldId id="286" r:id="rId75"/>
    <p:sldId id="287" r:id="rId76"/>
    <p:sldId id="288" r:id="rId77"/>
    <p:sldId id="289" r:id="rId78"/>
    <p:sldId id="290" r:id="rId79"/>
    <p:sldId id="291" r:id="rId80"/>
    <p:sldId id="292" r:id="rId81"/>
    <p:sldId id="293" r:id="rId82"/>
    <p:sldId id="294" r:id="rId83"/>
    <p:sldId id="295" r:id="rId84"/>
    <p:sldId id="296" r:id="rId85"/>
  </p:sldIdLst>
  <p:sldSz cx="24384000" cy="13716000"/>
  <p:notesSz cx="6858000" cy="9144000"/>
  <p:embeddedFontLst>
    <p:embeddedFont>
      <p:font typeface="Helvetica Neue" panose="02000503000000020004"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isBltfc2VZozsU8nv5Hzzrby6XW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minik Morit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8"/>
    <p:restoredTop sz="94675"/>
  </p:normalViewPr>
  <p:slideViewPr>
    <p:cSldViewPr snapToGrid="0" snapToObjects="1">
      <p:cViewPr varScale="1">
        <p:scale>
          <a:sx n="60" d="100"/>
          <a:sy n="60" d="100"/>
        </p:scale>
        <p:origin x="248"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customschemas.google.com/relationships/presentationmetadata" Target="meta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10T22:06:04.452" idx="1">
    <p:pos x="523" y="747"/>
    <p:text>Students may now know how to do this so could be valuable to demo it.</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RrR-N4Y"/>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579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18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76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373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82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593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sure to signal that this was from Chartability!!</a:t>
            </a:r>
          </a:p>
        </p:txBody>
      </p:sp>
    </p:spTree>
    <p:extLst>
      <p:ext uri="{BB962C8B-B14F-4D97-AF65-F5344CB8AC3E}">
        <p14:creationId xmlns:p14="http://schemas.microsoft.com/office/powerpoint/2010/main" val="2252503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69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104eaf23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104eaf235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1734339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17343390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1173433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11734339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40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1173433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11734339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38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1173433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11734339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393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1734339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17343390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616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234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99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51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227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21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074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1536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597216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3040583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423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415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7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104eaf235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104eaf235_0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104eaf23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104eaf235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104eaf23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104eaf235_1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204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5731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862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548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0104eaf235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0104eaf235_1_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0117343390_0_38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g10117343390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388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104eaf23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0104eaf235_1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11734339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117343390_0_2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11734339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117343390_0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https://projects.susielu.com/viz-palette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11734339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117343390_0_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117343390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117343390_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0720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1173433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117343390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117343390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117343390_0_2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0117343390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0117343390_0_2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104eaf235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104eaf235_1_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117343390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117343390_0_2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01173433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0117343390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01173433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0117343390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11734339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117343390_0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11734339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0117343390_0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11734339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117343390_0_2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1673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104eaf235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104eaf235_1_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011734339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0117343390_0_3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2af637055b354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2af637055b3545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32af637055b354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32af637055b3545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2af637055b354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2af637055b3545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2af637055b3545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2af637055b3545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11734339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117343390_0_3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71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0552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174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9"/>
          <p:cNvSpPr txBox="1">
            <a:spLocks noGrp="1"/>
          </p:cNvSpPr>
          <p:nvPr>
            <p:ph type="body" idx="1"/>
          </p:nvPr>
        </p:nvSpPr>
        <p:spPr>
          <a:xfrm>
            <a:off x="1201340" y="11859862"/>
            <a:ext cx="18279910"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1" name="Google Shape;11;p9"/>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9"/>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pic>
        <p:nvPicPr>
          <p:cNvPr id="13" name="Google Shape;13;p9" descr="DIG-light.pdf"/>
          <p:cNvPicPr preferRelativeResize="0"/>
          <p:nvPr/>
        </p:nvPicPr>
        <p:blipFill rotWithShape="1">
          <a:blip r:embed="rId2">
            <a:alphaModFix/>
          </a:blip>
          <a:srcRect/>
          <a:stretch/>
        </p:blipFill>
        <p:spPr>
          <a:xfrm>
            <a:off x="20779759" y="9027953"/>
            <a:ext cx="2664105" cy="2706392"/>
          </a:xfrm>
          <a:prstGeom prst="rect">
            <a:avLst/>
          </a:prstGeom>
          <a:noFill/>
          <a:ln>
            <a:noFill/>
          </a:ln>
        </p:spPr>
      </p:pic>
      <p:sp>
        <p:nvSpPr>
          <p:cNvPr id="14" name="Google Shape;14;p9"/>
          <p:cNvSpPr txBox="1"/>
          <p:nvPr/>
        </p:nvSpPr>
        <p:spPr>
          <a:xfrm>
            <a:off x="20745189" y="11860902"/>
            <a:ext cx="2664105" cy="63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Helvetica Neue"/>
              <a:buNone/>
            </a:pPr>
            <a:r>
              <a:rPr lang="en-US" sz="3600" b="0" i="0" u="sng" strike="noStrike" cap="none">
                <a:solidFill>
                  <a:srgbClr val="5E5E5E"/>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dig.cmu.edu</a:t>
            </a:r>
            <a:endParaRPr/>
          </a:p>
        </p:txBody>
      </p:sp>
      <p:sp>
        <p:nvSpPr>
          <p:cNvPr id="15" name="Google Shape;15;p9"/>
          <p:cNvSpPr txBox="1">
            <a:spLocks noGrp="1"/>
          </p:cNvSpPr>
          <p:nvPr>
            <p:ph type="body" idx="3"/>
          </p:nvPr>
        </p:nvSpPr>
        <p:spPr>
          <a:xfrm>
            <a:off x="1201340" y="1064862"/>
            <a:ext cx="928010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E5E5E"/>
              </a:buClr>
              <a:buSzPts val="3600"/>
              <a:buFont typeface="Helvetica Neue"/>
              <a:buNone/>
              <a:defRPr sz="3600">
                <a:solidFill>
                  <a:srgbClr val="5E5E5E"/>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6" name="Google Shape;16;p9"/>
          <p:cNvSpPr txBox="1">
            <a:spLocks noGrp="1"/>
          </p:cNvSpPr>
          <p:nvPr>
            <p:ph type="body" idx="4"/>
          </p:nvPr>
        </p:nvSpPr>
        <p:spPr>
          <a:xfrm>
            <a:off x="16568716" y="1064862"/>
            <a:ext cx="6859712" cy="636979"/>
          </a:xfrm>
          <a:prstGeom prst="rect">
            <a:avLst/>
          </a:prstGeom>
          <a:noFill/>
          <a:ln>
            <a:noFill/>
          </a:ln>
        </p:spPr>
        <p:txBody>
          <a:bodyPr spcFirstLastPara="1" wrap="square" lIns="45700" tIns="45700" rIns="45700" bIns="45700" anchor="t" anchorCtr="0">
            <a:normAutofit/>
          </a:bodyPr>
          <a:lstStyle>
            <a:lvl1pPr marL="457200" lvl="0" indent="-228600" algn="r">
              <a:lnSpc>
                <a:spcPct val="100000"/>
              </a:lnSpc>
              <a:spcBef>
                <a:spcPts val="0"/>
              </a:spcBef>
              <a:spcAft>
                <a:spcPts val="0"/>
              </a:spcAft>
              <a:buClr>
                <a:srgbClr val="5E5E5E"/>
              </a:buClr>
              <a:buSzPts val="3600"/>
              <a:buFont typeface="Helvetica Neue"/>
              <a:buNone/>
              <a:defRPr sz="3600">
                <a:solidFill>
                  <a:srgbClr val="5E5E5E"/>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7" name="Google Shape;17;p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59"/>
        <p:cNvGrpSpPr/>
        <p:nvPr/>
      </p:nvGrpSpPr>
      <p:grpSpPr>
        <a:xfrm>
          <a:off x="0" y="0"/>
          <a:ext cx="0" cy="0"/>
          <a:chOff x="0" y="0"/>
          <a:chExt cx="0" cy="0"/>
        </a:xfrm>
      </p:grpSpPr>
      <p:sp>
        <p:nvSpPr>
          <p:cNvPr id="60" name="Google Shape;60;p18"/>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1" name="Google Shape;61;p18"/>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2" name="Google Shape;62;p18"/>
          <p:cNvSpPr>
            <a:spLocks noGrp="1"/>
          </p:cNvSpPr>
          <p:nvPr>
            <p:ph type="pic" idx="3"/>
          </p:nvPr>
        </p:nvSpPr>
        <p:spPr>
          <a:xfrm>
            <a:off x="12192000" y="-407266"/>
            <a:ext cx="10916874" cy="14555832"/>
          </a:xfrm>
          <a:prstGeom prst="rect">
            <a:avLst/>
          </a:prstGeom>
          <a:noFill/>
          <a:ln>
            <a:noFill/>
          </a:ln>
        </p:spPr>
      </p:sp>
      <p:sp>
        <p:nvSpPr>
          <p:cNvPr id="63" name="Google Shape;63;p18"/>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64" name="Google Shape;64;p18"/>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Bullets &amp; Photo Full">
  <p:cSld name="Title, Bullets &amp; Photo Full">
    <p:spTree>
      <p:nvGrpSpPr>
        <p:cNvPr id="1" name="Shape 65"/>
        <p:cNvGrpSpPr/>
        <p:nvPr/>
      </p:nvGrpSpPr>
      <p:grpSpPr>
        <a:xfrm>
          <a:off x="0" y="0"/>
          <a:ext cx="0" cy="0"/>
          <a:chOff x="0" y="0"/>
          <a:chExt cx="0" cy="0"/>
        </a:xfrm>
      </p:grpSpPr>
      <p:sp>
        <p:nvSpPr>
          <p:cNvPr id="66" name="Google Shape;66;p19"/>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7" name="Google Shape;67;p19"/>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8" name="Google Shape;68;p19"/>
          <p:cNvSpPr>
            <a:spLocks noGrp="1"/>
          </p:cNvSpPr>
          <p:nvPr>
            <p:ph type="pic" idx="3"/>
          </p:nvPr>
        </p:nvSpPr>
        <p:spPr>
          <a:xfrm>
            <a:off x="10985575" y="-2058461"/>
            <a:ext cx="13398049" cy="17864066"/>
          </a:xfrm>
          <a:prstGeom prst="rect">
            <a:avLst/>
          </a:prstGeom>
          <a:noFill/>
          <a:ln>
            <a:noFill/>
          </a:ln>
        </p:spPr>
      </p:sp>
      <p:sp>
        <p:nvSpPr>
          <p:cNvPr id="69" name="Google Shape;69;p19"/>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70" name="Google Shape;70;p19"/>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1"/>
        <p:cNvGrpSpPr/>
        <p:nvPr/>
      </p:nvGrpSpPr>
      <p:grpSpPr>
        <a:xfrm>
          <a:off x="0" y="0"/>
          <a:ext cx="0" cy="0"/>
          <a:chOff x="0" y="0"/>
          <a:chExt cx="0" cy="0"/>
        </a:xfrm>
      </p:grpSpPr>
      <p:sp>
        <p:nvSpPr>
          <p:cNvPr id="72" name="Google Shape;72;p20"/>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73" name="Google Shape;73;p20"/>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76" name="Google Shape;76;p2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77" name="Google Shape;77;p2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Alt">
  <p:cSld name="Title Only Alt">
    <p:spTree>
      <p:nvGrpSpPr>
        <p:cNvPr id="1" name="Shape 78"/>
        <p:cNvGrpSpPr/>
        <p:nvPr/>
      </p:nvGrpSpPr>
      <p:grpSpPr>
        <a:xfrm>
          <a:off x="0" y="0"/>
          <a:ext cx="0" cy="0"/>
          <a:chOff x="0" y="0"/>
          <a:chExt cx="0" cy="0"/>
        </a:xfrm>
      </p:grpSpPr>
      <p:sp>
        <p:nvSpPr>
          <p:cNvPr id="79" name="Google Shape;79;p22"/>
          <p:cNvSpPr txBox="1">
            <a:spLocks noGrp="1"/>
          </p:cNvSpPr>
          <p:nvPr>
            <p:ph type="body" idx="1"/>
          </p:nvPr>
        </p:nvSpPr>
        <p:spPr>
          <a:xfrm>
            <a:off x="12756298" y="785622"/>
            <a:ext cx="9779001" cy="2013067"/>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0" name="Google Shape;80;p22"/>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81" name="Google Shape;81;p22"/>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82"/>
        <p:cNvGrpSpPr/>
        <p:nvPr/>
      </p:nvGrpSpPr>
      <p:grpSpPr>
        <a:xfrm>
          <a:off x="0" y="0"/>
          <a:ext cx="0" cy="0"/>
          <a:chOff x="0" y="0"/>
          <a:chExt cx="0" cy="0"/>
        </a:xfrm>
      </p:grpSpPr>
      <p:sp>
        <p:nvSpPr>
          <p:cNvPr id="83" name="Google Shape;83;p23"/>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4" name="Google Shape;84;p23"/>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85"/>
        <p:cNvGrpSpPr/>
        <p:nvPr/>
      </p:nvGrpSpPr>
      <p:grpSpPr>
        <a:xfrm>
          <a:off x="0" y="0"/>
          <a:ext cx="0" cy="0"/>
          <a:chOff x="0" y="0"/>
          <a:chExt cx="0" cy="0"/>
        </a:xfrm>
      </p:grpSpPr>
      <p:sp>
        <p:nvSpPr>
          <p:cNvPr id="86" name="Google Shape;86;p24"/>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7" name="Google Shape;87;p24"/>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8" name="Google Shape;88;p24"/>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9"/>
        <p:cNvGrpSpPr/>
        <p:nvPr/>
      </p:nvGrpSpPr>
      <p:grpSpPr>
        <a:xfrm>
          <a:off x="0" y="0"/>
          <a:ext cx="0" cy="0"/>
          <a:chOff x="0" y="0"/>
          <a:chExt cx="0" cy="0"/>
        </a:xfrm>
      </p:grpSpPr>
      <p:sp>
        <p:nvSpPr>
          <p:cNvPr id="90" name="Google Shape;90;p25"/>
          <p:cNvSpPr txBox="1">
            <a:spLocks noGrp="1"/>
          </p:cNvSpPr>
          <p:nvPr>
            <p:ph type="body" idx="1"/>
          </p:nvPr>
        </p:nvSpPr>
        <p:spPr>
          <a:xfrm>
            <a:off x="1753923" y="1456422"/>
            <a:ext cx="20876153" cy="7712118"/>
          </a:xfrm>
          <a:prstGeom prst="rect">
            <a:avLst/>
          </a:prstGeom>
          <a:noFill/>
          <a:ln>
            <a:noFill/>
          </a:ln>
        </p:spPr>
        <p:txBody>
          <a:bodyPr spcFirstLastPara="1" wrap="square" lIns="50800" tIns="50800" rIns="50800" bIns="50800" anchor="ctr" anchorCtr="0">
            <a:normAutofit/>
          </a:bodyPr>
          <a:lstStyle>
            <a:lvl1pPr marL="457200" lvl="0" indent="-228600" algn="l">
              <a:lnSpc>
                <a:spcPct val="110000"/>
              </a:lnSpc>
              <a:spcBef>
                <a:spcPts val="0"/>
              </a:spcBef>
              <a:spcAft>
                <a:spcPts val="0"/>
              </a:spcAft>
              <a:buClr>
                <a:srgbClr val="000000"/>
              </a:buClr>
              <a:buSzPts val="8500"/>
              <a:buFont typeface="Helvetica Neue"/>
              <a:buNone/>
              <a:defRPr sz="8500"/>
            </a:lvl1pPr>
            <a:lvl2pPr marL="914400" lvl="1" indent="-228600" algn="l">
              <a:lnSpc>
                <a:spcPct val="110000"/>
              </a:lnSpc>
              <a:spcBef>
                <a:spcPts val="0"/>
              </a:spcBef>
              <a:spcAft>
                <a:spcPts val="0"/>
              </a:spcAft>
              <a:buClr>
                <a:srgbClr val="000000"/>
              </a:buClr>
              <a:buSzPts val="8500"/>
              <a:buFont typeface="Helvetica Neue"/>
              <a:buNone/>
              <a:defRPr sz="8500"/>
            </a:lvl2pPr>
            <a:lvl3pPr marL="1371600" lvl="2" indent="-228600" algn="l">
              <a:lnSpc>
                <a:spcPct val="110000"/>
              </a:lnSpc>
              <a:spcBef>
                <a:spcPts val="0"/>
              </a:spcBef>
              <a:spcAft>
                <a:spcPts val="0"/>
              </a:spcAft>
              <a:buClr>
                <a:srgbClr val="000000"/>
              </a:buClr>
              <a:buSzPts val="8500"/>
              <a:buFont typeface="Helvetica Neue"/>
              <a:buNone/>
              <a:defRPr sz="8500"/>
            </a:lvl3pPr>
            <a:lvl4pPr marL="1828800" lvl="3" indent="-228600" algn="l">
              <a:lnSpc>
                <a:spcPct val="110000"/>
              </a:lnSpc>
              <a:spcBef>
                <a:spcPts val="0"/>
              </a:spcBef>
              <a:spcAft>
                <a:spcPts val="0"/>
              </a:spcAft>
              <a:buClr>
                <a:srgbClr val="000000"/>
              </a:buClr>
              <a:buSzPts val="8500"/>
              <a:buFont typeface="Helvetica Neue"/>
              <a:buNone/>
              <a:defRPr sz="8500"/>
            </a:lvl4pPr>
            <a:lvl5pPr marL="2286000" lvl="4" indent="-228600" algn="l">
              <a:lnSpc>
                <a:spcPct val="110000"/>
              </a:lnSpc>
              <a:spcBef>
                <a:spcPts val="0"/>
              </a:spcBef>
              <a:spcAft>
                <a:spcPts val="0"/>
              </a:spcAft>
              <a:buClr>
                <a:srgbClr val="000000"/>
              </a:buClr>
              <a:buSzPts val="8500"/>
              <a:buFont typeface="Helvetica Neue"/>
              <a:buNone/>
              <a:defRPr sz="8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91" name="Google Shape;91;p25"/>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
        <p:nvSpPr>
          <p:cNvPr id="92" name="Google Shape;92;p25"/>
          <p:cNvSpPr txBox="1">
            <a:spLocks noGrp="1"/>
          </p:cNvSpPr>
          <p:nvPr>
            <p:ph type="body" idx="2"/>
          </p:nvPr>
        </p:nvSpPr>
        <p:spPr>
          <a:xfrm>
            <a:off x="1753923" y="9840155"/>
            <a:ext cx="17453045" cy="1472277"/>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93" name="Google Shape;93;p25"/>
          <p:cNvSpPr txBox="1">
            <a:spLocks noGrp="1"/>
          </p:cNvSpPr>
          <p:nvPr>
            <p:ph type="body" idx="3"/>
          </p:nvPr>
        </p:nvSpPr>
        <p:spPr>
          <a:xfrm>
            <a:off x="1753923" y="11437453"/>
            <a:ext cx="17453045" cy="1472278"/>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800"/>
              </a:spcBef>
              <a:spcAft>
                <a:spcPts val="0"/>
              </a:spcAft>
              <a:buClr>
                <a:srgbClr val="5E5E5E"/>
              </a:buClr>
              <a:buSzPts val="4800"/>
              <a:buFont typeface="Helvetica Neue"/>
              <a:buNone/>
              <a:defRPr>
                <a:solidFill>
                  <a:srgbClr val="5E5E5E"/>
                </a:solidFill>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94" name="Google Shape;94;p25"/>
          <p:cNvSpPr>
            <a:spLocks noGrp="1"/>
          </p:cNvSpPr>
          <p:nvPr>
            <p:ph type="pic" idx="4"/>
          </p:nvPr>
        </p:nvSpPr>
        <p:spPr>
          <a:xfrm>
            <a:off x="19674227" y="9378146"/>
            <a:ext cx="2965450" cy="3953935"/>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95"/>
        <p:cNvGrpSpPr/>
        <p:nvPr/>
      </p:nvGrpSpPr>
      <p:grpSpPr>
        <a:xfrm>
          <a:off x="0" y="0"/>
          <a:ext cx="0" cy="0"/>
          <a:chOff x="0" y="0"/>
          <a:chExt cx="0" cy="0"/>
        </a:xfrm>
      </p:grpSpPr>
      <p:sp>
        <p:nvSpPr>
          <p:cNvPr id="96" name="Google Shape;96;p26"/>
          <p:cNvSpPr>
            <a:spLocks noGrp="1"/>
          </p:cNvSpPr>
          <p:nvPr>
            <p:ph type="pic" idx="2"/>
          </p:nvPr>
        </p:nvSpPr>
        <p:spPr>
          <a:xfrm>
            <a:off x="15760700" y="1016000"/>
            <a:ext cx="7439099" cy="5949678"/>
          </a:xfrm>
          <a:prstGeom prst="rect">
            <a:avLst/>
          </a:prstGeom>
          <a:noFill/>
          <a:ln>
            <a:noFill/>
          </a:ln>
        </p:spPr>
      </p:sp>
      <p:sp>
        <p:nvSpPr>
          <p:cNvPr id="97" name="Google Shape;97;p26"/>
          <p:cNvSpPr>
            <a:spLocks noGrp="1"/>
          </p:cNvSpPr>
          <p:nvPr>
            <p:ph type="pic" idx="3"/>
          </p:nvPr>
        </p:nvSpPr>
        <p:spPr>
          <a:xfrm>
            <a:off x="13500100" y="3978275"/>
            <a:ext cx="10439400" cy="12150181"/>
          </a:xfrm>
          <a:prstGeom prst="rect">
            <a:avLst/>
          </a:prstGeom>
          <a:noFill/>
          <a:ln>
            <a:noFill/>
          </a:ln>
        </p:spPr>
      </p:sp>
      <p:sp>
        <p:nvSpPr>
          <p:cNvPr id="98" name="Google Shape;98;p26"/>
          <p:cNvSpPr>
            <a:spLocks noGrp="1"/>
          </p:cNvSpPr>
          <p:nvPr>
            <p:ph type="pic" idx="4"/>
          </p:nvPr>
        </p:nvSpPr>
        <p:spPr>
          <a:xfrm>
            <a:off x="-139700" y="495300"/>
            <a:ext cx="16611600" cy="12458701"/>
          </a:xfrm>
          <a:prstGeom prst="rect">
            <a:avLst/>
          </a:prstGeom>
          <a:noFill/>
          <a:ln>
            <a:noFill/>
          </a:ln>
        </p:spPr>
      </p:sp>
      <p:sp>
        <p:nvSpPr>
          <p:cNvPr id="99" name="Google Shape;99;p26"/>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00"/>
        <p:cNvGrpSpPr/>
        <p:nvPr/>
      </p:nvGrpSpPr>
      <p:grpSpPr>
        <a:xfrm>
          <a:off x="0" y="0"/>
          <a:ext cx="0" cy="0"/>
          <a:chOff x="0" y="0"/>
          <a:chExt cx="0" cy="0"/>
        </a:xfrm>
      </p:grpSpPr>
      <p:sp>
        <p:nvSpPr>
          <p:cNvPr id="101" name="Google Shape;101;p27"/>
          <p:cNvSpPr>
            <a:spLocks noGrp="1"/>
          </p:cNvSpPr>
          <p:nvPr>
            <p:ph type="pic" idx="2"/>
          </p:nvPr>
        </p:nvSpPr>
        <p:spPr>
          <a:xfrm>
            <a:off x="-1333500" y="-5524500"/>
            <a:ext cx="27051001" cy="21640800"/>
          </a:xfrm>
          <a:prstGeom prst="rect">
            <a:avLst/>
          </a:prstGeom>
          <a:noFill/>
          <a:ln>
            <a:noFill/>
          </a:ln>
        </p:spPr>
      </p:sp>
      <p:sp>
        <p:nvSpPr>
          <p:cNvPr id="102" name="Google Shape;102;p27"/>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5E5E5E"/>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0" name="Google Shape;20;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1" name="Google Shape;21;p1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2" name="Google Shape;22;p10"/>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3"/>
        <p:cNvGrpSpPr/>
        <p:nvPr/>
      </p:nvGrpSpPr>
      <p:grpSpPr>
        <a:xfrm>
          <a:off x="0" y="0"/>
          <a:ext cx="0" cy="0"/>
          <a:chOff x="0" y="0"/>
          <a:chExt cx="0" cy="0"/>
        </a:xfrm>
      </p:grpSpPr>
      <p:sp>
        <p:nvSpPr>
          <p:cNvPr id="104" name="Google Shape;104;p28"/>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ck">
  <p:cSld name="Black">
    <p:bg>
      <p:bgPr>
        <a:solidFill>
          <a:srgbClr val="000000"/>
        </a:solidFill>
        <a:effectLst/>
      </p:bgPr>
    </p:bg>
    <p:spTree>
      <p:nvGrpSpPr>
        <p:cNvPr id="1" name="Shape 105"/>
        <p:cNvGrpSpPr/>
        <p:nvPr/>
      </p:nvGrpSpPr>
      <p:grpSpPr>
        <a:xfrm>
          <a:off x="0" y="0"/>
          <a:ext cx="0" cy="0"/>
          <a:chOff x="0" y="0"/>
          <a:chExt cx="0" cy="0"/>
        </a:xfrm>
      </p:grpSpPr>
      <p:sp>
        <p:nvSpPr>
          <p:cNvPr id="106" name="Google Shape;106;p29"/>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07"/>
        <p:cNvGrpSpPr/>
        <p:nvPr/>
      </p:nvGrpSpPr>
      <p:grpSpPr>
        <a:xfrm>
          <a:off x="0" y="0"/>
          <a:ext cx="0" cy="0"/>
          <a:chOff x="0" y="0"/>
          <a:chExt cx="0" cy="0"/>
        </a:xfrm>
      </p:grpSpPr>
      <p:sp>
        <p:nvSpPr>
          <p:cNvPr id="108" name="Google Shape;108;p3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8500"/>
              <a:buFont typeface="Helvetica Neue"/>
              <a:buNone/>
              <a:defRPr b="1">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09" name="Google Shape;109;p3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10" name="Google Shape;110;p3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11" name="Google Shape;111;p3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a:solidFill>
                  <a:srgbClr val="000000"/>
                </a:solidFill>
              </a:defRPr>
            </a:lvl1pPr>
            <a:lvl2pPr marL="0" marR="0" lvl="1" indent="0" algn="ctr">
              <a:lnSpc>
                <a:spcPct val="100000"/>
              </a:lnSpc>
              <a:spcBef>
                <a:spcPts val="0"/>
              </a:spcBef>
              <a:spcAft>
                <a:spcPts val="0"/>
              </a:spcAft>
              <a:buClr>
                <a:srgbClr val="000000"/>
              </a:buClr>
              <a:buSzPts val="1800"/>
              <a:buFont typeface="Helvetica Neue"/>
              <a:buNone/>
              <a:defRPr>
                <a:solidFill>
                  <a:srgbClr val="000000"/>
                </a:solidFill>
              </a:defRPr>
            </a:lvl2pPr>
            <a:lvl3pPr marL="0" marR="0" lvl="2" indent="0" algn="ctr">
              <a:lnSpc>
                <a:spcPct val="100000"/>
              </a:lnSpc>
              <a:spcBef>
                <a:spcPts val="0"/>
              </a:spcBef>
              <a:spcAft>
                <a:spcPts val="0"/>
              </a:spcAft>
              <a:buClr>
                <a:srgbClr val="000000"/>
              </a:buClr>
              <a:buSzPts val="1800"/>
              <a:buFont typeface="Helvetica Neue"/>
              <a:buNone/>
              <a:defRPr>
                <a:solidFill>
                  <a:srgbClr val="000000"/>
                </a:solidFill>
              </a:defRPr>
            </a:lvl3pPr>
            <a:lvl4pPr marL="0" marR="0" lvl="3" indent="0" algn="ctr">
              <a:lnSpc>
                <a:spcPct val="100000"/>
              </a:lnSpc>
              <a:spcBef>
                <a:spcPts val="0"/>
              </a:spcBef>
              <a:spcAft>
                <a:spcPts val="0"/>
              </a:spcAft>
              <a:buClr>
                <a:srgbClr val="000000"/>
              </a:buClr>
              <a:buSzPts val="1800"/>
              <a:buFont typeface="Helvetica Neue"/>
              <a:buNone/>
              <a:defRPr>
                <a:solidFill>
                  <a:srgbClr val="000000"/>
                </a:solidFill>
              </a:defRPr>
            </a:lvl4pPr>
            <a:lvl5pPr marL="0" marR="0" lvl="4" indent="0" algn="ctr">
              <a:lnSpc>
                <a:spcPct val="100000"/>
              </a:lnSpc>
              <a:spcBef>
                <a:spcPts val="0"/>
              </a:spcBef>
              <a:spcAft>
                <a:spcPts val="0"/>
              </a:spcAft>
              <a:buClr>
                <a:srgbClr val="000000"/>
              </a:buClr>
              <a:buSzPts val="1800"/>
              <a:buFont typeface="Helvetica Neue"/>
              <a:buNone/>
              <a:defRPr>
                <a:solidFill>
                  <a:srgbClr val="000000"/>
                </a:solidFill>
              </a:defRPr>
            </a:lvl5pPr>
            <a:lvl6pPr marL="0" marR="0" lvl="5" indent="0" algn="ctr">
              <a:lnSpc>
                <a:spcPct val="100000"/>
              </a:lnSpc>
              <a:spcBef>
                <a:spcPts val="0"/>
              </a:spcBef>
              <a:spcAft>
                <a:spcPts val="0"/>
              </a:spcAft>
              <a:buClr>
                <a:srgbClr val="000000"/>
              </a:buClr>
              <a:buSzPts val="1800"/>
              <a:buFont typeface="Helvetica Neue"/>
              <a:buNone/>
              <a:defRPr>
                <a:solidFill>
                  <a:srgbClr val="000000"/>
                </a:solidFill>
              </a:defRPr>
            </a:lvl6pPr>
            <a:lvl7pPr marL="0" marR="0" lvl="6" indent="0" algn="ctr">
              <a:lnSpc>
                <a:spcPct val="100000"/>
              </a:lnSpc>
              <a:spcBef>
                <a:spcPts val="0"/>
              </a:spcBef>
              <a:spcAft>
                <a:spcPts val="0"/>
              </a:spcAft>
              <a:buClr>
                <a:srgbClr val="000000"/>
              </a:buClr>
              <a:buSzPts val="1800"/>
              <a:buFont typeface="Helvetica Neue"/>
              <a:buNone/>
              <a:defRPr>
                <a:solidFill>
                  <a:srgbClr val="000000"/>
                </a:solidFill>
              </a:defRPr>
            </a:lvl7pPr>
            <a:lvl8pPr marL="0" marR="0" lvl="7" indent="0" algn="ctr">
              <a:lnSpc>
                <a:spcPct val="100000"/>
              </a:lnSpc>
              <a:spcBef>
                <a:spcPts val="0"/>
              </a:spcBef>
              <a:spcAft>
                <a:spcPts val="0"/>
              </a:spcAft>
              <a:buClr>
                <a:srgbClr val="000000"/>
              </a:buClr>
              <a:buSzPts val="1800"/>
              <a:buFont typeface="Helvetica Neue"/>
              <a:buNone/>
              <a:defRPr>
                <a:solidFill>
                  <a:srgbClr val="000000"/>
                </a:solidFill>
              </a:defRPr>
            </a:lvl8pPr>
            <a:lvl9pPr marL="0" marR="0" lvl="8" indent="0" algn="ctr">
              <a:lnSpc>
                <a:spcPct val="100000"/>
              </a:lnSpc>
              <a:spcBef>
                <a:spcPts val="0"/>
              </a:spcBef>
              <a:spcAft>
                <a:spcPts val="0"/>
              </a:spcAft>
              <a:buClr>
                <a:srgbClr val="000000"/>
              </a:buClr>
              <a:buSzPts val="1800"/>
              <a:buFont typeface="Helvetica Neue"/>
              <a:buNone/>
              <a:defRPr>
                <a:solidFill>
                  <a:srgbClr val="000000"/>
                </a:solidFill>
              </a:defRPr>
            </a:lvl9pPr>
          </a:lstStyle>
          <a:p>
            <a:pPr marL="0" lvl="0" indent="0" algn="ctr" rtl="0">
              <a:spcBef>
                <a:spcPts val="0"/>
              </a:spcBef>
              <a:spcAft>
                <a:spcPts val="0"/>
              </a:spcAft>
              <a:buNone/>
            </a:pPr>
            <a:fld id="{00000000-1234-1234-1234-123412341234}" type="slidenum">
              <a:rPr lang="en-US"/>
              <a:t>‹#›</a:t>
            </a:fld>
            <a:endParaRPr>
              <a:solidFill>
                <a:srgbClr val="5E5E5E"/>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12"/>
        <p:cNvGrpSpPr/>
        <p:nvPr/>
      </p:nvGrpSpPr>
      <p:grpSpPr>
        <a:xfrm>
          <a:off x="0" y="0"/>
          <a:ext cx="0" cy="0"/>
          <a:chOff x="0" y="0"/>
          <a:chExt cx="0" cy="0"/>
        </a:xfrm>
      </p:grpSpPr>
      <p:sp>
        <p:nvSpPr>
          <p:cNvPr id="113" name="Google Shape;113;g10117343390_0_115"/>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lvl1pPr lvl="0" rtl="0">
              <a:spcBef>
                <a:spcPts val="0"/>
              </a:spcBef>
              <a:spcAft>
                <a:spcPts val="0"/>
              </a:spcAft>
              <a:buSzPts val="8500"/>
              <a:buNone/>
              <a:defRPr/>
            </a:lvl1pPr>
            <a:lvl2pPr lvl="1" rtl="0">
              <a:spcBef>
                <a:spcPts val="0"/>
              </a:spcBef>
              <a:spcAft>
                <a:spcPts val="0"/>
              </a:spcAft>
              <a:buSzPts val="8500"/>
              <a:buNone/>
              <a:defRPr/>
            </a:lvl2pPr>
            <a:lvl3pPr lvl="2" rtl="0">
              <a:spcBef>
                <a:spcPts val="0"/>
              </a:spcBef>
              <a:spcAft>
                <a:spcPts val="0"/>
              </a:spcAft>
              <a:buSzPts val="8500"/>
              <a:buNone/>
              <a:defRPr/>
            </a:lvl3pPr>
            <a:lvl4pPr lvl="3" rtl="0">
              <a:spcBef>
                <a:spcPts val="0"/>
              </a:spcBef>
              <a:spcAft>
                <a:spcPts val="0"/>
              </a:spcAft>
              <a:buSzPts val="8500"/>
              <a:buNone/>
              <a:defRPr/>
            </a:lvl4pPr>
            <a:lvl5pPr lvl="4" rtl="0">
              <a:spcBef>
                <a:spcPts val="0"/>
              </a:spcBef>
              <a:spcAft>
                <a:spcPts val="0"/>
              </a:spcAft>
              <a:buSzPts val="8500"/>
              <a:buNone/>
              <a:defRPr/>
            </a:lvl5pPr>
            <a:lvl6pPr lvl="5" rtl="0">
              <a:spcBef>
                <a:spcPts val="0"/>
              </a:spcBef>
              <a:spcAft>
                <a:spcPts val="0"/>
              </a:spcAft>
              <a:buSzPts val="8500"/>
              <a:buNone/>
              <a:defRPr/>
            </a:lvl6pPr>
            <a:lvl7pPr lvl="6" rtl="0">
              <a:spcBef>
                <a:spcPts val="0"/>
              </a:spcBef>
              <a:spcAft>
                <a:spcPts val="0"/>
              </a:spcAft>
              <a:buSzPts val="8500"/>
              <a:buNone/>
              <a:defRPr/>
            </a:lvl7pPr>
            <a:lvl8pPr lvl="7" rtl="0">
              <a:spcBef>
                <a:spcPts val="0"/>
              </a:spcBef>
              <a:spcAft>
                <a:spcPts val="0"/>
              </a:spcAft>
              <a:buSzPts val="8500"/>
              <a:buNone/>
              <a:defRPr/>
            </a:lvl8pPr>
            <a:lvl9pPr lvl="8" rtl="0">
              <a:spcBef>
                <a:spcPts val="0"/>
              </a:spcBef>
              <a:spcAft>
                <a:spcPts val="0"/>
              </a:spcAft>
              <a:buSzPts val="8500"/>
              <a:buNone/>
              <a:defRPr/>
            </a:lvl9pPr>
          </a:lstStyle>
          <a:p>
            <a:endParaRPr/>
          </a:p>
        </p:txBody>
      </p:sp>
      <p:sp>
        <p:nvSpPr>
          <p:cNvPr id="114" name="Google Shape;114;g10117343390_0_115"/>
          <p:cNvSpPr txBox="1">
            <a:spLocks noGrp="1"/>
          </p:cNvSpPr>
          <p:nvPr>
            <p:ph type="body" idx="1"/>
          </p:nvPr>
        </p:nvSpPr>
        <p:spPr>
          <a:xfrm>
            <a:off x="831200" y="3073267"/>
            <a:ext cx="22721700" cy="9110400"/>
          </a:xfrm>
          <a:prstGeom prst="rect">
            <a:avLst/>
          </a:prstGeom>
        </p:spPr>
        <p:txBody>
          <a:bodyPr spcFirstLastPara="1" wrap="square" lIns="50800" tIns="50800" rIns="50800" bIns="50800" anchor="t" anchorCtr="0">
            <a:normAutofit/>
          </a:bodyPr>
          <a:lstStyle>
            <a:lvl1pPr marL="457200" lvl="0" indent="-228600" rtl="0">
              <a:spcBef>
                <a:spcPts val="1800"/>
              </a:spcBef>
              <a:spcAft>
                <a:spcPts val="0"/>
              </a:spcAft>
              <a:buSzPts val="4800"/>
              <a:buNone/>
              <a:defRPr/>
            </a:lvl1pPr>
            <a:lvl2pPr marL="914400" lvl="1" indent="-228600" rtl="0">
              <a:spcBef>
                <a:spcPts val="1800"/>
              </a:spcBef>
              <a:spcAft>
                <a:spcPts val="0"/>
              </a:spcAft>
              <a:buSzPts val="4800"/>
              <a:buNone/>
              <a:defRPr/>
            </a:lvl2pPr>
            <a:lvl3pPr marL="1371600" lvl="2" indent="-228600" rtl="0">
              <a:spcBef>
                <a:spcPts val="1800"/>
              </a:spcBef>
              <a:spcAft>
                <a:spcPts val="0"/>
              </a:spcAft>
              <a:buSzPts val="4800"/>
              <a:buNone/>
              <a:defRPr/>
            </a:lvl3pPr>
            <a:lvl4pPr marL="1828800" lvl="3" indent="-228600" rtl="0">
              <a:spcBef>
                <a:spcPts val="1800"/>
              </a:spcBef>
              <a:spcAft>
                <a:spcPts val="0"/>
              </a:spcAft>
              <a:buSzPts val="4800"/>
              <a:buNone/>
              <a:defRPr/>
            </a:lvl4pPr>
            <a:lvl5pPr marL="2286000" lvl="4" indent="-228600" rtl="0">
              <a:spcBef>
                <a:spcPts val="1800"/>
              </a:spcBef>
              <a:spcAft>
                <a:spcPts val="0"/>
              </a:spcAft>
              <a:buSzPts val="4800"/>
              <a:buNone/>
              <a:defRPr/>
            </a:lvl5pPr>
            <a:lvl6pPr marL="2743200" lvl="5" indent="-228600" rtl="0">
              <a:spcBef>
                <a:spcPts val="1800"/>
              </a:spcBef>
              <a:spcAft>
                <a:spcPts val="0"/>
              </a:spcAft>
              <a:buSzPts val="4800"/>
              <a:buNone/>
              <a:defRPr/>
            </a:lvl6pPr>
            <a:lvl7pPr marL="3200400" lvl="6" indent="-228600" rtl="0">
              <a:spcBef>
                <a:spcPts val="1800"/>
              </a:spcBef>
              <a:spcAft>
                <a:spcPts val="0"/>
              </a:spcAft>
              <a:buSzPts val="4800"/>
              <a:buNone/>
              <a:defRPr/>
            </a:lvl7pPr>
            <a:lvl8pPr marL="3657600" lvl="7" indent="-228600" rtl="0">
              <a:spcBef>
                <a:spcPts val="1800"/>
              </a:spcBef>
              <a:spcAft>
                <a:spcPts val="0"/>
              </a:spcAft>
              <a:buSzPts val="4800"/>
              <a:buNone/>
              <a:defRPr/>
            </a:lvl8pPr>
            <a:lvl9pPr marL="4114800" lvl="8" indent="-228600" rtl="0">
              <a:spcBef>
                <a:spcPts val="1800"/>
              </a:spcBef>
              <a:spcAft>
                <a:spcPts val="0"/>
              </a:spcAft>
              <a:buSzPts val="4800"/>
              <a:buNone/>
              <a:defRPr/>
            </a:lvl9pPr>
          </a:lstStyle>
          <a:p>
            <a:endParaRPr/>
          </a:p>
        </p:txBody>
      </p:sp>
      <p:sp>
        <p:nvSpPr>
          <p:cNvPr id="115" name="Google Shape;115;g10117343390_0_115"/>
          <p:cNvSpPr txBox="1">
            <a:spLocks noGrp="1"/>
          </p:cNvSpPr>
          <p:nvPr>
            <p:ph type="sldNum" idx="12"/>
          </p:nvPr>
        </p:nvSpPr>
        <p:spPr>
          <a:xfrm>
            <a:off x="22593221" y="12435245"/>
            <a:ext cx="1463100" cy="379800"/>
          </a:xfrm>
          <a:prstGeom prst="rect">
            <a:avLst/>
          </a:prstGeom>
        </p:spPr>
        <p:txBody>
          <a:bodyPr spcFirstLastPara="1" wrap="square" lIns="50800" tIns="50800" rIns="50800" bIns="50800" anchor="b"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16"/>
        <p:cNvGrpSpPr/>
        <p:nvPr/>
      </p:nvGrpSpPr>
      <p:grpSpPr>
        <a:xfrm>
          <a:off x="0" y="0"/>
          <a:ext cx="0" cy="0"/>
          <a:chOff x="0" y="0"/>
          <a:chExt cx="0" cy="0"/>
        </a:xfrm>
      </p:grpSpPr>
      <p:sp>
        <p:nvSpPr>
          <p:cNvPr id="117" name="Google Shape;117;g10117343390_0_227"/>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lvl1pPr lvl="0" rtl="0">
              <a:spcBef>
                <a:spcPts val="0"/>
              </a:spcBef>
              <a:spcAft>
                <a:spcPts val="0"/>
              </a:spcAft>
              <a:buSzPts val="8500"/>
              <a:buNone/>
              <a:defRPr/>
            </a:lvl1pPr>
            <a:lvl2pPr lvl="1" rtl="0">
              <a:spcBef>
                <a:spcPts val="0"/>
              </a:spcBef>
              <a:spcAft>
                <a:spcPts val="0"/>
              </a:spcAft>
              <a:buSzPts val="8500"/>
              <a:buNone/>
              <a:defRPr/>
            </a:lvl2pPr>
            <a:lvl3pPr lvl="2" rtl="0">
              <a:spcBef>
                <a:spcPts val="0"/>
              </a:spcBef>
              <a:spcAft>
                <a:spcPts val="0"/>
              </a:spcAft>
              <a:buSzPts val="8500"/>
              <a:buNone/>
              <a:defRPr/>
            </a:lvl3pPr>
            <a:lvl4pPr lvl="3" rtl="0">
              <a:spcBef>
                <a:spcPts val="0"/>
              </a:spcBef>
              <a:spcAft>
                <a:spcPts val="0"/>
              </a:spcAft>
              <a:buSzPts val="8500"/>
              <a:buNone/>
              <a:defRPr/>
            </a:lvl4pPr>
            <a:lvl5pPr lvl="4" rtl="0">
              <a:spcBef>
                <a:spcPts val="0"/>
              </a:spcBef>
              <a:spcAft>
                <a:spcPts val="0"/>
              </a:spcAft>
              <a:buSzPts val="8500"/>
              <a:buNone/>
              <a:defRPr/>
            </a:lvl5pPr>
            <a:lvl6pPr lvl="5" rtl="0">
              <a:spcBef>
                <a:spcPts val="0"/>
              </a:spcBef>
              <a:spcAft>
                <a:spcPts val="0"/>
              </a:spcAft>
              <a:buSzPts val="8500"/>
              <a:buNone/>
              <a:defRPr/>
            </a:lvl6pPr>
            <a:lvl7pPr lvl="6" rtl="0">
              <a:spcBef>
                <a:spcPts val="0"/>
              </a:spcBef>
              <a:spcAft>
                <a:spcPts val="0"/>
              </a:spcAft>
              <a:buSzPts val="8500"/>
              <a:buNone/>
              <a:defRPr/>
            </a:lvl7pPr>
            <a:lvl8pPr lvl="7" rtl="0">
              <a:spcBef>
                <a:spcPts val="0"/>
              </a:spcBef>
              <a:spcAft>
                <a:spcPts val="0"/>
              </a:spcAft>
              <a:buSzPts val="8500"/>
              <a:buNone/>
              <a:defRPr/>
            </a:lvl8pPr>
            <a:lvl9pPr lvl="8" rtl="0">
              <a:spcBef>
                <a:spcPts val="0"/>
              </a:spcBef>
              <a:spcAft>
                <a:spcPts val="0"/>
              </a:spcAft>
              <a:buSzPts val="8500"/>
              <a:buNone/>
              <a:defRPr/>
            </a:lvl9pPr>
          </a:lstStyle>
          <a:p>
            <a:endParaRPr/>
          </a:p>
        </p:txBody>
      </p:sp>
      <p:sp>
        <p:nvSpPr>
          <p:cNvPr id="118" name="Google Shape;118;g10117343390_0_227"/>
          <p:cNvSpPr txBox="1">
            <a:spLocks noGrp="1"/>
          </p:cNvSpPr>
          <p:nvPr>
            <p:ph type="body" idx="1"/>
          </p:nvPr>
        </p:nvSpPr>
        <p:spPr>
          <a:xfrm>
            <a:off x="831200" y="3073267"/>
            <a:ext cx="22721700" cy="9110400"/>
          </a:xfrm>
          <a:prstGeom prst="rect">
            <a:avLst/>
          </a:prstGeom>
        </p:spPr>
        <p:txBody>
          <a:bodyPr spcFirstLastPara="1" wrap="square" lIns="50800" tIns="50800" rIns="50800" bIns="50800" anchor="t" anchorCtr="0">
            <a:normAutofit/>
          </a:bodyPr>
          <a:lstStyle>
            <a:lvl1pPr marL="457200" lvl="0" indent="-228600" rtl="0">
              <a:spcBef>
                <a:spcPts val="1800"/>
              </a:spcBef>
              <a:spcAft>
                <a:spcPts val="0"/>
              </a:spcAft>
              <a:buSzPts val="4800"/>
              <a:buNone/>
              <a:defRPr/>
            </a:lvl1pPr>
            <a:lvl2pPr marL="914400" lvl="1" indent="-228600" rtl="0">
              <a:spcBef>
                <a:spcPts val="1800"/>
              </a:spcBef>
              <a:spcAft>
                <a:spcPts val="0"/>
              </a:spcAft>
              <a:buSzPts val="4800"/>
              <a:buNone/>
              <a:defRPr/>
            </a:lvl2pPr>
            <a:lvl3pPr marL="1371600" lvl="2" indent="-228600" rtl="0">
              <a:spcBef>
                <a:spcPts val="1800"/>
              </a:spcBef>
              <a:spcAft>
                <a:spcPts val="0"/>
              </a:spcAft>
              <a:buSzPts val="4800"/>
              <a:buNone/>
              <a:defRPr/>
            </a:lvl3pPr>
            <a:lvl4pPr marL="1828800" lvl="3" indent="-228600" rtl="0">
              <a:spcBef>
                <a:spcPts val="1800"/>
              </a:spcBef>
              <a:spcAft>
                <a:spcPts val="0"/>
              </a:spcAft>
              <a:buSzPts val="4800"/>
              <a:buNone/>
              <a:defRPr/>
            </a:lvl4pPr>
            <a:lvl5pPr marL="2286000" lvl="4" indent="-228600" rtl="0">
              <a:spcBef>
                <a:spcPts val="1800"/>
              </a:spcBef>
              <a:spcAft>
                <a:spcPts val="0"/>
              </a:spcAft>
              <a:buSzPts val="4800"/>
              <a:buNone/>
              <a:defRPr/>
            </a:lvl5pPr>
            <a:lvl6pPr marL="2743200" lvl="5" indent="-228600" rtl="0">
              <a:spcBef>
                <a:spcPts val="1800"/>
              </a:spcBef>
              <a:spcAft>
                <a:spcPts val="0"/>
              </a:spcAft>
              <a:buSzPts val="4800"/>
              <a:buNone/>
              <a:defRPr/>
            </a:lvl6pPr>
            <a:lvl7pPr marL="3200400" lvl="6" indent="-228600" rtl="0">
              <a:spcBef>
                <a:spcPts val="1800"/>
              </a:spcBef>
              <a:spcAft>
                <a:spcPts val="0"/>
              </a:spcAft>
              <a:buSzPts val="4800"/>
              <a:buNone/>
              <a:defRPr/>
            </a:lvl7pPr>
            <a:lvl8pPr marL="3657600" lvl="7" indent="-228600" rtl="0">
              <a:spcBef>
                <a:spcPts val="1800"/>
              </a:spcBef>
              <a:spcAft>
                <a:spcPts val="0"/>
              </a:spcAft>
              <a:buSzPts val="4800"/>
              <a:buNone/>
              <a:defRPr/>
            </a:lvl8pPr>
            <a:lvl9pPr marL="4114800" lvl="8" indent="-228600" rtl="0">
              <a:spcBef>
                <a:spcPts val="1800"/>
              </a:spcBef>
              <a:spcAft>
                <a:spcPts val="0"/>
              </a:spcAft>
              <a:buSzPts val="4800"/>
              <a:buNone/>
              <a:defRPr/>
            </a:lvl9pPr>
          </a:lstStyle>
          <a:p>
            <a:endParaRPr/>
          </a:p>
        </p:txBody>
      </p:sp>
      <p:sp>
        <p:nvSpPr>
          <p:cNvPr id="119" name="Google Shape;119;g10117343390_0_227"/>
          <p:cNvSpPr txBox="1">
            <a:spLocks noGrp="1"/>
          </p:cNvSpPr>
          <p:nvPr>
            <p:ph type="sldNum" idx="12"/>
          </p:nvPr>
        </p:nvSpPr>
        <p:spPr>
          <a:xfrm>
            <a:off x="22593221" y="12435245"/>
            <a:ext cx="1463100" cy="379800"/>
          </a:xfrm>
          <a:prstGeom prst="rect">
            <a:avLst/>
          </a:prstGeom>
        </p:spPr>
        <p:txBody>
          <a:bodyPr spcFirstLastPara="1" wrap="square" lIns="50800" tIns="50800" rIns="50800" bIns="50800" anchor="b"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967116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8324640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Statement">
    <p:spTree>
      <p:nvGrpSpPr>
        <p:cNvPr id="1" name=""/>
        <p:cNvGrpSpPr/>
        <p:nvPr/>
      </p:nvGrpSpPr>
      <p:grpSpPr>
        <a:xfrm>
          <a:off x="0" y="0"/>
          <a:ext cx="0" cy="0"/>
          <a:chOff x="0" y="0"/>
          <a:chExt cx="0" cy="0"/>
        </a:xfrm>
      </p:grpSpPr>
      <p:sp>
        <p:nvSpPr>
          <p:cNvPr id="154" name="Body Level One…"/>
          <p:cNvSpPr txBox="1">
            <a:spLocks noGrp="1"/>
          </p:cNvSpPr>
          <p:nvPr>
            <p:ph type="body" sz="half" idx="1" hasCustomPrompt="1"/>
          </p:nvPr>
        </p:nvSpPr>
        <p:spPr>
          <a:xfrm>
            <a:off x="1206500" y="4920843"/>
            <a:ext cx="21971000" cy="3874314"/>
          </a:xfrm>
          <a:prstGeom prst="rect">
            <a:avLst/>
          </a:prstGeom>
        </p:spPr>
        <p:txBody>
          <a:bodyPr anchor="ctr"/>
          <a:lstStyle>
            <a:lvl1pPr algn="ctr">
              <a:lnSpc>
                <a:spcPct val="80000"/>
              </a:lnSpc>
              <a:spcBef>
                <a:spcPts val="0"/>
              </a:spcBef>
              <a:defRPr sz="11600" spc="-232">
                <a:latin typeface="+mn-lt"/>
                <a:ea typeface="+mn-ea"/>
                <a:cs typeface="+mn-cs"/>
                <a:sym typeface="Helvetica Neue Medium"/>
              </a:defRPr>
            </a:lvl1pPr>
            <a:lvl2pPr algn="ctr">
              <a:lnSpc>
                <a:spcPct val="80000"/>
              </a:lnSpc>
              <a:spcBef>
                <a:spcPts val="0"/>
              </a:spcBef>
              <a:defRPr sz="11600" spc="-232">
                <a:latin typeface="+mn-lt"/>
                <a:ea typeface="+mn-ea"/>
                <a:cs typeface="+mn-cs"/>
                <a:sym typeface="Helvetica Neue Medium"/>
              </a:defRPr>
            </a:lvl2pPr>
            <a:lvl3pPr algn="ctr">
              <a:lnSpc>
                <a:spcPct val="80000"/>
              </a:lnSpc>
              <a:spcBef>
                <a:spcPts val="0"/>
              </a:spcBef>
              <a:defRPr sz="11600" spc="-232">
                <a:latin typeface="+mn-lt"/>
                <a:ea typeface="+mn-ea"/>
                <a:cs typeface="+mn-cs"/>
                <a:sym typeface="Helvetica Neue Medium"/>
              </a:defRPr>
            </a:lvl3pPr>
            <a:lvl4pPr algn="ctr">
              <a:lnSpc>
                <a:spcPct val="80000"/>
              </a:lnSpc>
              <a:spcBef>
                <a:spcPts val="0"/>
              </a:spcBef>
              <a:defRPr sz="11600" spc="-232">
                <a:latin typeface="+mn-lt"/>
                <a:ea typeface="+mn-ea"/>
                <a:cs typeface="+mn-cs"/>
                <a:sym typeface="Helvetica Neue Medium"/>
              </a:defRPr>
            </a:lvl4pPr>
            <a:lvl5pPr algn="ctr">
              <a:lnSpc>
                <a:spcPct val="80000"/>
              </a:lnSpc>
              <a:spcBef>
                <a:spcPts val="0"/>
              </a:spcBef>
              <a:defRPr sz="11600" spc="-232">
                <a:latin typeface="+mn-lt"/>
                <a:ea typeface="+mn-ea"/>
                <a:cs typeface="+mn-cs"/>
                <a:sym typeface="Helvetica Neue Medium"/>
              </a:defRPr>
            </a:lvl5pPr>
          </a:lstStyle>
          <a:p>
            <a:r>
              <a:t>Statement</a:t>
            </a:r>
          </a:p>
          <a:p>
            <a:pPr lvl="1"/>
            <a:endParaRPr/>
          </a:p>
          <a:p>
            <a:pPr lvl="2"/>
            <a:endParaRPr/>
          </a:p>
          <a:p>
            <a:pPr lvl="3"/>
            <a:endParaRPr/>
          </a:p>
          <a:p>
            <a:pPr lvl="4"/>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17092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6" name="Google Shape;26;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7" name="Google Shape;27;p1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lt">
  <p:cSld name="Title Alt">
    <p:bg>
      <p:bgPr>
        <a:solidFill>
          <a:srgbClr val="882125"/>
        </a:solidFill>
        <a:effectLst/>
      </p:bgPr>
    </p:bg>
    <p:spTree>
      <p:nvGrpSpPr>
        <p:cNvPr id="1" name="Shape 28"/>
        <p:cNvGrpSpPr/>
        <p:nvPr/>
      </p:nvGrpSpPr>
      <p:grpSpPr>
        <a:xfrm>
          <a:off x="0" y="0"/>
          <a:ext cx="0" cy="0"/>
          <a:chOff x="0" y="0"/>
          <a:chExt cx="0" cy="0"/>
        </a:xfrm>
      </p:grpSpPr>
      <p:sp>
        <p:nvSpPr>
          <p:cNvPr id="29" name="Google Shape;29;p12"/>
          <p:cNvSpPr txBox="1">
            <a:spLocks noGrp="1"/>
          </p:cNvSpPr>
          <p:nvPr>
            <p:ph type="body" idx="1"/>
          </p:nvPr>
        </p:nvSpPr>
        <p:spPr>
          <a:xfrm>
            <a:off x="1201340" y="11859862"/>
            <a:ext cx="18279910"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a:solidFill>
                  <a:srgbClr val="FFFFFF"/>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30" name="Google Shape;30;p1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1" name="Google Shape;31;p1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pic>
        <p:nvPicPr>
          <p:cNvPr id="32" name="Google Shape;32;p12" descr="DIG-dark.pdf"/>
          <p:cNvPicPr preferRelativeResize="0"/>
          <p:nvPr/>
        </p:nvPicPr>
        <p:blipFill rotWithShape="1">
          <a:blip r:embed="rId2">
            <a:alphaModFix/>
          </a:blip>
          <a:srcRect/>
          <a:stretch/>
        </p:blipFill>
        <p:spPr>
          <a:xfrm>
            <a:off x="20779759" y="9027953"/>
            <a:ext cx="2664105" cy="2706393"/>
          </a:xfrm>
          <a:prstGeom prst="rect">
            <a:avLst/>
          </a:prstGeom>
          <a:noFill/>
          <a:ln>
            <a:noFill/>
          </a:ln>
        </p:spPr>
      </p:pic>
      <p:sp>
        <p:nvSpPr>
          <p:cNvPr id="33" name="Google Shape;33;p12"/>
          <p:cNvSpPr txBox="1"/>
          <p:nvPr/>
        </p:nvSpPr>
        <p:spPr>
          <a:xfrm>
            <a:off x="20745189" y="11860902"/>
            <a:ext cx="2664105" cy="63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n-US" sz="3600" b="0" i="0" u="sng" strike="noStrike" cap="none">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dig.cmu.edu</a:t>
            </a:r>
            <a:endParaRPr/>
          </a:p>
        </p:txBody>
      </p:sp>
      <p:sp>
        <p:nvSpPr>
          <p:cNvPr id="34" name="Google Shape;34;p12"/>
          <p:cNvSpPr txBox="1">
            <a:spLocks noGrp="1"/>
          </p:cNvSpPr>
          <p:nvPr>
            <p:ph type="body" idx="3"/>
          </p:nvPr>
        </p:nvSpPr>
        <p:spPr>
          <a:xfrm>
            <a:off x="1201340" y="1064862"/>
            <a:ext cx="928010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a:solidFill>
                  <a:srgbClr val="FFFFFF"/>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35" name="Google Shape;35;p12"/>
          <p:cNvSpPr txBox="1">
            <a:spLocks noGrp="1"/>
          </p:cNvSpPr>
          <p:nvPr>
            <p:ph type="body" idx="4"/>
          </p:nvPr>
        </p:nvSpPr>
        <p:spPr>
          <a:xfrm>
            <a:off x="16568716" y="1064862"/>
            <a:ext cx="6859712" cy="636979"/>
          </a:xfrm>
          <a:prstGeom prst="rect">
            <a:avLst/>
          </a:prstGeom>
          <a:noFill/>
          <a:ln>
            <a:noFill/>
          </a:ln>
        </p:spPr>
        <p:txBody>
          <a:bodyPr spcFirstLastPara="1" wrap="square" lIns="45700" tIns="45700" rIns="45700" bIns="45700" anchor="t" anchorCtr="0">
            <a:normAutofit/>
          </a:bodyPr>
          <a:lstStyle>
            <a:lvl1pPr marL="457200" lvl="0" indent="-228600" algn="r">
              <a:lnSpc>
                <a:spcPct val="100000"/>
              </a:lnSpc>
              <a:spcBef>
                <a:spcPts val="0"/>
              </a:spcBef>
              <a:spcAft>
                <a:spcPts val="0"/>
              </a:spcAft>
              <a:buClr>
                <a:srgbClr val="FFFFFF"/>
              </a:buClr>
              <a:buSzPts val="3600"/>
              <a:buFont typeface="Helvetica Neue"/>
              <a:buNone/>
              <a:defRPr sz="3600">
                <a:solidFill>
                  <a:srgbClr val="FFFFFF"/>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36" name="Google Shape;36;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37"/>
        <p:cNvGrpSpPr/>
        <p:nvPr/>
      </p:nvGrpSpPr>
      <p:grpSpPr>
        <a:xfrm>
          <a:off x="0" y="0"/>
          <a:ext cx="0" cy="0"/>
          <a:chOff x="0" y="0"/>
          <a:chExt cx="0" cy="0"/>
        </a:xfrm>
      </p:grpSpPr>
      <p:sp>
        <p:nvSpPr>
          <p:cNvPr id="38" name="Google Shape;38;p13"/>
          <p:cNvSpPr>
            <a:spLocks noGrp="1"/>
          </p:cNvSpPr>
          <p:nvPr>
            <p:ph type="pic" idx="2"/>
          </p:nvPr>
        </p:nvSpPr>
        <p:spPr>
          <a:xfrm>
            <a:off x="-1155700" y="-1295400"/>
            <a:ext cx="26746199" cy="16018933"/>
          </a:xfrm>
          <a:prstGeom prst="rect">
            <a:avLst/>
          </a:prstGeom>
          <a:noFill/>
          <a:ln>
            <a:noFill/>
          </a:ln>
        </p:spPr>
      </p:sp>
      <p:sp>
        <p:nvSpPr>
          <p:cNvPr id="39" name="Google Shape;39;p13"/>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13"/>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41" name="Google Shape;41;p13"/>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42" name="Google Shape;42;p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43"/>
        <p:cNvGrpSpPr/>
        <p:nvPr/>
      </p:nvGrpSpPr>
      <p:grpSpPr>
        <a:xfrm>
          <a:off x="0" y="0"/>
          <a:ext cx="0" cy="0"/>
          <a:chOff x="0" y="0"/>
          <a:chExt cx="0" cy="0"/>
        </a:xfrm>
      </p:grpSpPr>
      <p:sp>
        <p:nvSpPr>
          <p:cNvPr id="44" name="Google Shape;44;p14"/>
          <p:cNvSpPr>
            <a:spLocks noGrp="1"/>
          </p:cNvSpPr>
          <p:nvPr>
            <p:ph type="pic" idx="2"/>
          </p:nvPr>
        </p:nvSpPr>
        <p:spPr>
          <a:xfrm>
            <a:off x="10972800" y="-203200"/>
            <a:ext cx="12144836" cy="14135100"/>
          </a:xfrm>
          <a:prstGeom prst="rect">
            <a:avLst/>
          </a:prstGeom>
          <a:noFill/>
          <a:ln>
            <a:noFill/>
          </a:ln>
        </p:spPr>
      </p:sp>
      <p:sp>
        <p:nvSpPr>
          <p:cNvPr id="45" name="Google Shape;45;p14"/>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14"/>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47" name="Google Shape;47;p14"/>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Photo Bottom">
  <p:cSld name="Title &amp; Photo Bottom">
    <p:spTree>
      <p:nvGrpSpPr>
        <p:cNvPr id="1" name="Shape 48"/>
        <p:cNvGrpSpPr/>
        <p:nvPr/>
      </p:nvGrpSpPr>
      <p:grpSpPr>
        <a:xfrm>
          <a:off x="0" y="0"/>
          <a:ext cx="0" cy="0"/>
          <a:chOff x="0" y="0"/>
          <a:chExt cx="0" cy="0"/>
        </a:xfrm>
      </p:grpSpPr>
      <p:sp>
        <p:nvSpPr>
          <p:cNvPr id="49" name="Google Shape;49;p15"/>
          <p:cNvSpPr txBox="1">
            <a:spLocks noGrp="1"/>
          </p:cNvSpPr>
          <p:nvPr>
            <p:ph type="body" idx="1"/>
          </p:nvPr>
        </p:nvSpPr>
        <p:spPr>
          <a:xfrm>
            <a:off x="12756298" y="785622"/>
            <a:ext cx="9779001" cy="2013067"/>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50" name="Google Shape;50;p15"/>
          <p:cNvSpPr>
            <a:spLocks noGrp="1"/>
          </p:cNvSpPr>
          <p:nvPr>
            <p:ph type="pic" idx="2"/>
          </p:nvPr>
        </p:nvSpPr>
        <p:spPr>
          <a:xfrm>
            <a:off x="-96224" y="-9193425"/>
            <a:ext cx="24576450" cy="32768603"/>
          </a:xfrm>
          <a:prstGeom prst="rect">
            <a:avLst/>
          </a:prstGeom>
          <a:noFill/>
          <a:ln>
            <a:noFill/>
          </a:ln>
        </p:spPr>
      </p:sp>
      <p:sp>
        <p:nvSpPr>
          <p:cNvPr id="51" name="Google Shape;51;p15"/>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2" name="Google Shape;52;p15"/>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53"/>
        <p:cNvGrpSpPr/>
        <p:nvPr/>
      </p:nvGrpSpPr>
      <p:grpSpPr>
        <a:xfrm>
          <a:off x="0" y="0"/>
          <a:ext cx="0" cy="0"/>
          <a:chOff x="0" y="0"/>
          <a:chExt cx="0" cy="0"/>
        </a:xfrm>
      </p:grpSpPr>
      <p:sp>
        <p:nvSpPr>
          <p:cNvPr id="54" name="Google Shape;54;p16"/>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55" name="Google Shape;55;p16"/>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s Alt">
  <p:cSld name="Bullets Alt">
    <p:spTree>
      <p:nvGrpSpPr>
        <p:cNvPr id="1" name="Shape 56"/>
        <p:cNvGrpSpPr/>
        <p:nvPr/>
      </p:nvGrpSpPr>
      <p:grpSpPr>
        <a:xfrm>
          <a:off x="0" y="0"/>
          <a:ext cx="0" cy="0"/>
          <a:chOff x="0" y="0"/>
          <a:chExt cx="0" cy="0"/>
        </a:xfrm>
      </p:grpSpPr>
      <p:sp>
        <p:nvSpPr>
          <p:cNvPr id="57" name="Google Shape;57;p17"/>
          <p:cNvSpPr txBox="1">
            <a:spLocks noGrp="1"/>
          </p:cNvSpPr>
          <p:nvPr>
            <p:ph type="body" idx="1"/>
          </p:nvPr>
        </p:nvSpPr>
        <p:spPr>
          <a:xfrm>
            <a:off x="1206500" y="1211484"/>
            <a:ext cx="21971000" cy="1129303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58" name="Google Shape;58;p17"/>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8"/>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8"/>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xle-lab.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developer.visa.com/pages/chart-components" TargetMode="External"/><Relationship Id="rId3" Type="http://schemas.openxmlformats.org/officeDocument/2006/relationships/hyperlink" Target="https://www.frank.computer/" TargetMode="External"/><Relationship Id="rId7" Type="http://schemas.openxmlformats.org/officeDocument/2006/relationships/hyperlink" Target="https://chartability.fizz.stud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w3.org/groups/wg/aria/participants#:~:text=Frank%20Elavsky" TargetMode="External"/><Relationship Id="rId5" Type="http://schemas.openxmlformats.org/officeDocument/2006/relationships/hyperlink" Target="https://github.com/dataviza11y" TargetMode="External"/><Relationship Id="rId4" Type="http://schemas.openxmlformats.org/officeDocument/2006/relationships/hyperlink" Target="https://machinelearning.apple.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26.xml"/><Relationship Id="rId6" Type="http://schemas.openxmlformats.org/officeDocument/2006/relationships/customXml" Target="../ink/ink2.xml"/><Relationship Id="rId5" Type="http://schemas.openxmlformats.org/officeDocument/2006/relationships/image" Target="../media/image32.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hyperlink" Target="https://www.bbc.com/news/world-europe-60506682" TargetMode="External"/><Relationship Id="rId3" Type="http://schemas.openxmlformats.org/officeDocument/2006/relationships/image" Target="../media/image4.png"/><Relationship Id="rId7" Type="http://schemas.openxmlformats.org/officeDocument/2006/relationships/hyperlink" Target="http://ft.com/content/c764b98d-ae03-41ac-a2ca-8309f32d5e1c"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www.cnn.com/election/2020/results/president"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un.org/development/desa/disabilities/convention-on-the-rights-of-persons-with-disabilities/article-9-accessibility.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www.un.org/development/desa/disabilities/convention-on-the-rights-of-persons-with-disabilities/article-10-right-to-life.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hyperlink" Target="https://download.microsoft.com/download/b/0/d/b0d4bf87-09ce-4417-8f28-d60703d672ed/inclusive_toolkit_manual_final.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hyperlink" Target="https://twitter.com/liatrisbian/status/1324427612723253250?s=2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dataviza11y/resources"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s://chartability.fizz.studio/" TargetMode="External"/><Relationship Id="rId4" Type="http://schemas.openxmlformats.org/officeDocument/2006/relationships/hyperlink" Target="https://twitter.com/FrankElavsk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hyperlink" Target="https://blog.datawrapper.de/colorblindness-part2/" TargetMode="Externa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hyperlink" Target="https://medium.com/nightingale/writing-alt-text-for-data-visualization-2a218ef43f81"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5" Type="http://schemas.openxmlformats.org/officeDocument/2006/relationships/comments" Target="../comments/comment1.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medium.com/nightingale/writing-alt-text-for-data-visualization-2a218ef43f81" TargetMode="External"/><Relationship Id="rId5" Type="http://schemas.openxmlformats.org/officeDocument/2006/relationships/hyperlink" Target="https://observablehq.com/@frankelavsky/no-use-of-color-alone-in-data-visualization" TargetMode="External"/><Relationship Id="rId4" Type="http://schemas.openxmlformats.org/officeDocument/2006/relationships/hyperlink" Target="https://projects.susielu.com/viz-palette"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hyperlink" Target="https://vega.github.io/vega-lite/examples/selection_heatmap.html" TargetMode="External"/><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hyperlink" Target="https://observablehq.com/@frankelavsky/experimental-color-scale-textures" TargetMode="External"/><Relationship Id="rId2" Type="http://schemas.openxmlformats.org/officeDocument/2006/relationships/notesSlide" Target="../notesSlides/notesSlide58.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hyperlink" Target="https://stephanieevergreen.com/strong-titles/"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hemingwayapp.com/" TargetMode="External"/><Relationship Id="rId4" Type="http://schemas.openxmlformats.org/officeDocument/2006/relationships/hyperlink" Target="https://developer.mozilla.org/en-US/docs/Learn/HTML/Tables/Advanced#the_scope_attribut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txBox="1">
            <a:spLocks noGrp="1"/>
          </p:cNvSpPr>
          <p:nvPr>
            <p:ph type="body" idx="1"/>
          </p:nvPr>
        </p:nvSpPr>
        <p:spPr>
          <a:xfrm>
            <a:off x="1201340" y="11383083"/>
            <a:ext cx="18279910" cy="1548909"/>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3600"/>
              <a:buFont typeface="Helvetica Neue"/>
              <a:buNone/>
            </a:pPr>
            <a:r>
              <a:rPr lang="en-US" sz="3600" dirty="0">
                <a:latin typeface="Helvetica Neue"/>
                <a:ea typeface="Helvetica Neue"/>
                <a:cs typeface="Helvetica Neue"/>
                <a:sym typeface="Helvetica Neue"/>
              </a:rPr>
              <a:t>Frank Elavsky, PhD student at Carnegie Mellon University</a:t>
            </a:r>
            <a:endParaRPr dirty="0"/>
          </a:p>
        </p:txBody>
      </p:sp>
      <p:sp>
        <p:nvSpPr>
          <p:cNvPr id="125" name="Google Shape;125;p1"/>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000000"/>
              </a:buClr>
              <a:buSzPts val="11600"/>
              <a:buFont typeface="Helvetica Neue"/>
              <a:buNone/>
            </a:pPr>
            <a:r>
              <a:rPr lang="en-US" sz="8800" b="0" i="0" u="none" strike="noStrike" cap="none" dirty="0">
                <a:solidFill>
                  <a:srgbClr val="000000"/>
                </a:solidFill>
                <a:latin typeface="Helvetica Neue"/>
                <a:ea typeface="Helvetica Neue"/>
                <a:cs typeface="Helvetica Neue"/>
                <a:sym typeface="Helvetica Neue"/>
              </a:rPr>
              <a:t>The future of research:</a:t>
            </a:r>
            <a:br>
              <a:rPr lang="en-US" sz="11600" b="0" i="0" u="none" strike="noStrike" cap="none" dirty="0">
                <a:solidFill>
                  <a:srgbClr val="000000"/>
                </a:solidFill>
                <a:latin typeface="Helvetica Neue"/>
                <a:ea typeface="Helvetica Neue"/>
                <a:cs typeface="Helvetica Neue"/>
                <a:sym typeface="Helvetica Neue"/>
              </a:rPr>
            </a:br>
            <a:r>
              <a:rPr lang="en-US" sz="11600" b="1" i="0" u="none" strike="noStrike" cap="none" dirty="0">
                <a:solidFill>
                  <a:srgbClr val="000000"/>
                </a:solidFill>
                <a:latin typeface="Helvetica Neue"/>
                <a:ea typeface="Helvetica Neue"/>
                <a:cs typeface="Helvetica Neue"/>
                <a:sym typeface="Helvetica Neue"/>
              </a:rPr>
              <a:t>Accessibility in Data Work</a:t>
            </a:r>
            <a:endParaRPr b="1" dirty="0"/>
          </a:p>
        </p:txBody>
      </p:sp>
      <p:sp>
        <p:nvSpPr>
          <p:cNvPr id="126" name="Google Shape;126;p1"/>
          <p:cNvSpPr txBox="1">
            <a:spLocks noGrp="1"/>
          </p:cNvSpPr>
          <p:nvPr>
            <p:ph type="subTitle" idx="4294967295"/>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500"/>
              <a:buFont typeface="Helvetica Neue"/>
              <a:buNone/>
            </a:pPr>
            <a:r>
              <a:rPr lang="en-US" sz="5500" b="0" i="0" u="none" strike="noStrike" cap="none" dirty="0">
                <a:solidFill>
                  <a:schemeClr val="tx1">
                    <a:lumMod val="75000"/>
                  </a:schemeClr>
                </a:solidFill>
                <a:latin typeface="Helvetica Neue"/>
                <a:ea typeface="Helvetica Neue"/>
                <a:cs typeface="Helvetica Neue"/>
                <a:sym typeface="Helvetica Neue"/>
              </a:rPr>
              <a:t>Thinking about data work and people with disabilities.</a:t>
            </a:r>
            <a:endParaRPr dirty="0">
              <a:solidFill>
                <a:schemeClr val="tx1">
                  <a:lumMod val="75000"/>
                </a:schemeClr>
              </a:solidFill>
            </a:endParaRPr>
          </a:p>
        </p:txBody>
      </p:sp>
      <p:sp>
        <p:nvSpPr>
          <p:cNvPr id="127" name="Google Shape;127;p1"/>
          <p:cNvSpPr txBox="1">
            <a:spLocks noGrp="1"/>
          </p:cNvSpPr>
          <p:nvPr>
            <p:ph type="body" idx="3"/>
          </p:nvPr>
        </p:nvSpPr>
        <p:spPr>
          <a:xfrm>
            <a:off x="1201340" y="1064862"/>
            <a:ext cx="9280101" cy="636979"/>
          </a:xfrm>
          <a:prstGeom prst="rect">
            <a:avLst/>
          </a:prstGeom>
          <a:noFill/>
          <a:ln>
            <a:noFill/>
          </a:ln>
        </p:spPr>
        <p:txBody>
          <a:bodyPr spcFirstLastPara="1" wrap="square" lIns="45700" tIns="45700" rIns="45700" bIns="45700" anchor="t" anchorCtr="0">
            <a:normAutofit lnSpcReduction="10000"/>
          </a:bodyPr>
          <a:lstStyle/>
          <a:p>
            <a:pPr marL="0" lvl="0" indent="0" algn="l" rtl="0">
              <a:lnSpc>
                <a:spcPct val="100000"/>
              </a:lnSpc>
              <a:spcBef>
                <a:spcPts val="0"/>
              </a:spcBef>
              <a:spcAft>
                <a:spcPts val="0"/>
              </a:spcAft>
              <a:buClr>
                <a:srgbClr val="5E5E5E"/>
              </a:buClr>
              <a:buSzPts val="3600"/>
              <a:buFont typeface="Helvetica Neue"/>
              <a:buNone/>
            </a:pPr>
            <a:r>
              <a:rPr lang="en-US" sz="3600" dirty="0">
                <a:solidFill>
                  <a:srgbClr val="5E5E5E"/>
                </a:solidFill>
                <a:latin typeface="Helvetica Neue"/>
                <a:ea typeface="Helvetica Neue"/>
                <a:cs typeface="Helvetica Neue"/>
                <a:sym typeface="Helvetica Neue"/>
              </a:rPr>
              <a:t>Invited Talk, UC, Fall 2022</a:t>
            </a:r>
            <a:endParaRPr dirty="0"/>
          </a:p>
        </p:txBody>
      </p:sp>
      <p:sp>
        <p:nvSpPr>
          <p:cNvPr id="3" name="Text Placeholder 2">
            <a:extLst>
              <a:ext uri="{FF2B5EF4-FFF2-40B4-BE49-F238E27FC236}">
                <a16:creationId xmlns:a16="http://schemas.microsoft.com/office/drawing/2014/main" id="{97415772-526D-683E-5753-29BB840D035A}"/>
              </a:ext>
            </a:extLst>
          </p:cNvPr>
          <p:cNvSpPr>
            <a:spLocks noGrp="1"/>
          </p:cNvSpPr>
          <p:nvPr>
            <p:ph type="body" idx="4"/>
          </p:nvPr>
        </p:nvSpPr>
        <p:spPr/>
        <p:txBody>
          <a:bodyPr>
            <a:normAutofit lnSpcReduction="10000"/>
          </a:bodyPr>
          <a:lstStyle/>
          <a:p>
            <a:r>
              <a:rPr lang="en-US" dirty="0">
                <a:solidFill>
                  <a:schemeClr val="tx1">
                    <a:lumMod val="75000"/>
                  </a:schemeClr>
                </a:solidFill>
                <a:hlinkClick r:id="rId3">
                  <a:extLst>
                    <a:ext uri="{A12FA001-AC4F-418D-AE19-62706E023703}">
                      <ahyp:hlinkClr xmlns:ahyp="http://schemas.microsoft.com/office/drawing/2018/hyperlinkcolor" val="tx"/>
                    </a:ext>
                  </a:extLst>
                </a:hlinkClick>
              </a:rPr>
              <a:t>axle-</a:t>
            </a:r>
            <a:r>
              <a:rPr lang="en-US" dirty="0" err="1">
                <a:solidFill>
                  <a:schemeClr val="tx1">
                    <a:lumMod val="75000"/>
                  </a:schemeClr>
                </a:solidFill>
                <a:hlinkClick r:id="rId3">
                  <a:extLst>
                    <a:ext uri="{A12FA001-AC4F-418D-AE19-62706E023703}">
                      <ahyp:hlinkClr xmlns:ahyp="http://schemas.microsoft.com/office/drawing/2018/hyperlinkcolor" val="tx"/>
                    </a:ext>
                  </a:extLst>
                </a:hlinkClick>
              </a:rPr>
              <a:t>lab.com</a:t>
            </a:r>
            <a:endParaRPr lang="en-US" dirty="0">
              <a:solidFill>
                <a:schemeClr val="tx1">
                  <a:lumMod val="75000"/>
                </a:schemeClr>
              </a:solidFill>
            </a:endParaRPr>
          </a:p>
        </p:txBody>
      </p:sp>
      <p:pic>
        <p:nvPicPr>
          <p:cNvPr id="1026" name="Picture 2">
            <a:extLst>
              <a:ext uri="{FF2B5EF4-FFF2-40B4-BE49-F238E27FC236}">
                <a16:creationId xmlns:a16="http://schemas.microsoft.com/office/drawing/2014/main" id="{9AA4593D-4F7B-D5C4-FF2F-6701E8E71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8572" y="1701841"/>
            <a:ext cx="3810000" cy="3352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0104eaf235_0_17"/>
          <p:cNvSpPr txBox="1">
            <a:spLocks noGrp="1"/>
          </p:cNvSpPr>
          <p:nvPr>
            <p:ph type="title"/>
          </p:nvPr>
        </p:nvSpPr>
        <p:spPr>
          <a:xfrm>
            <a:off x="1206450" y="5057128"/>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Accessibility </a:t>
            </a:r>
            <a:r>
              <a:rPr lang="en-US" dirty="0"/>
              <a:t>(some working definitions):</a:t>
            </a:r>
            <a:endParaRPr dirty="0"/>
          </a:p>
        </p:txBody>
      </p:sp>
      <p:sp>
        <p:nvSpPr>
          <p:cNvPr id="166" name="Google Shape;166;g10104eaf235_0_17"/>
          <p:cNvSpPr txBox="1">
            <a:spLocks noGrp="1"/>
          </p:cNvSpPr>
          <p:nvPr>
            <p:ph type="body" idx="2"/>
          </p:nvPr>
        </p:nvSpPr>
        <p:spPr>
          <a:xfrm>
            <a:off x="1206450" y="6197620"/>
            <a:ext cx="21971100" cy="8256000"/>
          </a:xfrm>
          <a:prstGeom prst="rect">
            <a:avLst/>
          </a:prstGeom>
        </p:spPr>
        <p:txBody>
          <a:bodyPr spcFirstLastPara="1" wrap="square" lIns="50800" tIns="50800" rIns="50800" bIns="50800" anchor="t" anchorCtr="0">
            <a:normAutofit/>
          </a:bodyPr>
          <a:lstStyle/>
          <a:p>
            <a:pPr marL="0" lvl="0" indent="0"/>
            <a:r>
              <a:rPr lang="en-US" sz="5500" dirty="0"/>
              <a:t>1. The qualities that make an experience open or usable to all.</a:t>
            </a:r>
          </a:p>
          <a:p>
            <a:pPr marL="0" lvl="0" indent="0"/>
            <a:r>
              <a:rPr lang="en-US" sz="5500" dirty="0"/>
              <a:t>2. The qualities that make an experience open or usable specifically for people with disabilities.</a:t>
            </a:r>
            <a:endParaRPr sz="5500" dirty="0"/>
          </a:p>
        </p:txBody>
      </p:sp>
    </p:spTree>
    <p:extLst>
      <p:ext uri="{BB962C8B-B14F-4D97-AF65-F5344CB8AC3E}">
        <p14:creationId xmlns:p14="http://schemas.microsoft.com/office/powerpoint/2010/main" val="156706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Picture 2" descr="Document type matters!&#10;HTML has rich info &quot;under the hood&quot; for assistive tech to use">
            <a:extLst>
              <a:ext uri="{FF2B5EF4-FFF2-40B4-BE49-F238E27FC236}">
                <a16:creationId xmlns:a16="http://schemas.microsoft.com/office/drawing/2014/main" id="{9ED576AD-ADFD-A9E2-B72B-3AF1810342C7}"/>
              </a:ext>
            </a:extLst>
          </p:cNvPr>
          <p:cNvPicPr>
            <a:picLocks noChangeAspect="1"/>
          </p:cNvPicPr>
          <p:nvPr/>
        </p:nvPicPr>
        <p:blipFill>
          <a:blip r:embed="rId3"/>
          <a:stretch>
            <a:fillRect/>
          </a:stretch>
        </p:blipFill>
        <p:spPr>
          <a:xfrm>
            <a:off x="1357375" y="2638552"/>
            <a:ext cx="6449671" cy="7493000"/>
          </a:xfrm>
          <a:prstGeom prst="rect">
            <a:avLst/>
          </a:prstGeom>
        </p:spPr>
      </p:pic>
      <p:pic>
        <p:nvPicPr>
          <p:cNvPr id="6" name="Picture 5" descr="Document type matters!&#10;HTML has rich info &quot;under the hood&quot; for assistive tech to use.&#10;&#10;The security of PDF makes this info much more obscure.">
            <a:extLst>
              <a:ext uri="{FF2B5EF4-FFF2-40B4-BE49-F238E27FC236}">
                <a16:creationId xmlns:a16="http://schemas.microsoft.com/office/drawing/2014/main" id="{87912CF5-D6C6-F030-CA3F-5423B1FF4E38}"/>
              </a:ext>
            </a:extLst>
          </p:cNvPr>
          <p:cNvPicPr>
            <a:picLocks noChangeAspect="1"/>
          </p:cNvPicPr>
          <p:nvPr/>
        </p:nvPicPr>
        <p:blipFill>
          <a:blip r:embed="rId4"/>
          <a:stretch>
            <a:fillRect/>
          </a:stretch>
        </p:blipFill>
        <p:spPr>
          <a:xfrm>
            <a:off x="1357374" y="2638552"/>
            <a:ext cx="6449671" cy="7493000"/>
          </a:xfrm>
          <a:prstGeom prst="rect">
            <a:avLst/>
          </a:prstGeom>
        </p:spPr>
      </p:pic>
    </p:spTree>
    <p:extLst>
      <p:ext uri="{BB962C8B-B14F-4D97-AF65-F5344CB8AC3E}">
        <p14:creationId xmlns:p14="http://schemas.microsoft.com/office/powerpoint/2010/main" val="216122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4" name="Picture 3" descr="Text is okay, as long as there is structure and semantics.&#10;&#10;Diagram shows a block of text transformed into a document with headings.">
            <a:extLst>
              <a:ext uri="{FF2B5EF4-FFF2-40B4-BE49-F238E27FC236}">
                <a16:creationId xmlns:a16="http://schemas.microsoft.com/office/drawing/2014/main" id="{114DCD7E-3AC5-6DCD-C432-648D24C38C3B}"/>
              </a:ext>
            </a:extLst>
          </p:cNvPr>
          <p:cNvPicPr>
            <a:picLocks noChangeAspect="1"/>
          </p:cNvPicPr>
          <p:nvPr/>
        </p:nvPicPr>
        <p:blipFill>
          <a:blip r:embed="rId3"/>
          <a:stretch>
            <a:fillRect/>
          </a:stretch>
        </p:blipFill>
        <p:spPr>
          <a:xfrm>
            <a:off x="8184667" y="2638552"/>
            <a:ext cx="8014665" cy="7493001"/>
          </a:xfrm>
          <a:prstGeom prst="rect">
            <a:avLst/>
          </a:prstGeom>
        </p:spPr>
      </p:pic>
      <p:pic>
        <p:nvPicPr>
          <p:cNvPr id="5" name="Picture 4">
            <a:extLst>
              <a:ext uri="{FF2B5EF4-FFF2-40B4-BE49-F238E27FC236}">
                <a16:creationId xmlns:a16="http://schemas.microsoft.com/office/drawing/2014/main" id="{F080FDA5-22E7-3DF9-0ABA-7CDE7A1F77B4}"/>
              </a:ext>
              <a:ext uri="{C183D7F6-B498-43B3-948B-1728B52AA6E4}">
                <adec:decorative xmlns:adec="http://schemas.microsoft.com/office/drawing/2017/decorative" val="1"/>
              </a:ext>
            </a:extLst>
          </p:cNvPr>
          <p:cNvPicPr>
            <a:picLocks noChangeAspect="1"/>
          </p:cNvPicPr>
          <p:nvPr/>
        </p:nvPicPr>
        <p:blipFill>
          <a:blip r:embed="rId4">
            <a:alphaModFix amt="30000"/>
          </a:blip>
          <a:stretch>
            <a:fillRect/>
          </a:stretch>
        </p:blipFill>
        <p:spPr>
          <a:xfrm>
            <a:off x="1357374" y="2638552"/>
            <a:ext cx="6449671" cy="7493000"/>
          </a:xfrm>
          <a:prstGeom prst="rect">
            <a:avLst/>
          </a:prstGeom>
        </p:spPr>
      </p:pic>
    </p:spTree>
    <p:extLst>
      <p:ext uri="{BB962C8B-B14F-4D97-AF65-F5344CB8AC3E}">
        <p14:creationId xmlns:p14="http://schemas.microsoft.com/office/powerpoint/2010/main" val="169148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4" name="Picture 3">
            <a:extLst>
              <a:ext uri="{FF2B5EF4-FFF2-40B4-BE49-F238E27FC236}">
                <a16:creationId xmlns:a16="http://schemas.microsoft.com/office/drawing/2014/main" id="{114DCD7E-3AC5-6DCD-C432-648D24C38C3B}"/>
              </a:ext>
              <a:ext uri="{C183D7F6-B498-43B3-948B-1728B52AA6E4}">
                <adec:decorative xmlns:adec="http://schemas.microsoft.com/office/drawing/2017/decorative" val="1"/>
              </a:ext>
            </a:extLst>
          </p:cNvPr>
          <p:cNvPicPr>
            <a:picLocks noChangeAspect="1"/>
          </p:cNvPicPr>
          <p:nvPr/>
        </p:nvPicPr>
        <p:blipFill>
          <a:blip r:embed="rId3">
            <a:alphaModFix amt="30000"/>
          </a:blip>
          <a:stretch>
            <a:fillRect/>
          </a:stretch>
        </p:blipFill>
        <p:spPr>
          <a:xfrm>
            <a:off x="8184668" y="2638551"/>
            <a:ext cx="8014665" cy="7493001"/>
          </a:xfrm>
          <a:prstGeom prst="rect">
            <a:avLst/>
          </a:prstGeom>
        </p:spPr>
      </p:pic>
      <p:pic>
        <p:nvPicPr>
          <p:cNvPr id="5" name="Picture 4" descr="But figures and equations are hard!&#10;&#10;3 data visualizations and a math equation are shown.">
            <a:extLst>
              <a:ext uri="{FF2B5EF4-FFF2-40B4-BE49-F238E27FC236}">
                <a16:creationId xmlns:a16="http://schemas.microsoft.com/office/drawing/2014/main" id="{3981B042-9829-A89C-4329-B4D8CE500B3D}"/>
              </a:ext>
            </a:extLst>
          </p:cNvPr>
          <p:cNvPicPr>
            <a:picLocks noChangeAspect="1"/>
          </p:cNvPicPr>
          <p:nvPr/>
        </p:nvPicPr>
        <p:blipFill>
          <a:blip r:embed="rId4"/>
          <a:stretch>
            <a:fillRect/>
          </a:stretch>
        </p:blipFill>
        <p:spPr>
          <a:xfrm>
            <a:off x="16576956" y="2638551"/>
            <a:ext cx="6449670" cy="7604835"/>
          </a:xfrm>
          <a:prstGeom prst="rect">
            <a:avLst/>
          </a:prstGeom>
        </p:spPr>
      </p:pic>
      <p:pic>
        <p:nvPicPr>
          <p:cNvPr id="6" name="Picture 5">
            <a:extLst>
              <a:ext uri="{FF2B5EF4-FFF2-40B4-BE49-F238E27FC236}">
                <a16:creationId xmlns:a16="http://schemas.microsoft.com/office/drawing/2014/main" id="{BAA88628-EAF8-E741-7F70-8148199DA8E8}"/>
              </a:ext>
              <a:ext uri="{C183D7F6-B498-43B3-948B-1728B52AA6E4}">
                <adec:decorative xmlns:adec="http://schemas.microsoft.com/office/drawing/2017/decorative" val="1"/>
              </a:ext>
            </a:extLst>
          </p:cNvPr>
          <p:cNvPicPr>
            <a:picLocks noChangeAspect="1"/>
          </p:cNvPicPr>
          <p:nvPr/>
        </p:nvPicPr>
        <p:blipFill>
          <a:blip r:embed="rId5">
            <a:alphaModFix amt="30000"/>
          </a:blip>
          <a:stretch>
            <a:fillRect/>
          </a:stretch>
        </p:blipFill>
        <p:spPr>
          <a:xfrm>
            <a:off x="1357374" y="2638552"/>
            <a:ext cx="6449671" cy="7493000"/>
          </a:xfrm>
          <a:prstGeom prst="rect">
            <a:avLst/>
          </a:prstGeom>
        </p:spPr>
      </p:pic>
    </p:spTree>
    <p:extLst>
      <p:ext uri="{BB962C8B-B14F-4D97-AF65-F5344CB8AC3E}">
        <p14:creationId xmlns:p14="http://schemas.microsoft.com/office/powerpoint/2010/main" val="81452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1</a:t>
            </a:r>
            <a:r>
              <a:rPr lang="en-US" sz="7200" dirty="0">
                <a:latin typeface="Helvetica Neue" panose="02000503000000020004" pitchFamily="2" charset="0"/>
                <a:ea typeface="Helvetica Neue" panose="02000503000000020004" pitchFamily="2" charset="0"/>
                <a:cs typeface="Helvetica Neue" panose="02000503000000020004" pitchFamily="2" charset="0"/>
              </a:rPr>
              <a:t>: we can’t build a more accessible world if we don’t know how to recognize accessibility barriers.</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14</a:t>
            </a:fld>
            <a:endParaRPr lang="en-US" sz="1800" dirty="0">
              <a:solidFill>
                <a:srgbClr val="5E5E5E"/>
              </a:solidFill>
            </a:endParaRPr>
          </a:p>
        </p:txBody>
      </p:sp>
    </p:spTree>
    <p:extLst>
      <p:ext uri="{BB962C8B-B14F-4D97-AF65-F5344CB8AC3E}">
        <p14:creationId xmlns:p14="http://schemas.microsoft.com/office/powerpoint/2010/main" val="35351264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2</a:t>
            </a:r>
            <a:r>
              <a:rPr lang="en-US" sz="7200" dirty="0">
                <a:latin typeface="Helvetica Neue" panose="02000503000000020004" pitchFamily="2" charset="0"/>
                <a:ea typeface="Helvetica Neue" panose="02000503000000020004" pitchFamily="2" charset="0"/>
                <a:cs typeface="Helvetica Neue" panose="02000503000000020004" pitchFamily="2" charset="0"/>
              </a:rPr>
              <a:t>: most practitioners don’t know how to recognize accessibility barriers because learning how is difficult and intimidating.</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15</a:t>
            </a:fld>
            <a:endParaRPr lang="en-US" sz="1800" dirty="0">
              <a:solidFill>
                <a:srgbClr val="5E5E5E"/>
              </a:solidFill>
            </a:endParaRPr>
          </a:p>
        </p:txBody>
      </p:sp>
    </p:spTree>
    <p:extLst>
      <p:ext uri="{BB962C8B-B14F-4D97-AF65-F5344CB8AC3E}">
        <p14:creationId xmlns:p14="http://schemas.microsoft.com/office/powerpoint/2010/main" val="11232986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My hypothesis</a:t>
            </a:r>
            <a:r>
              <a:rPr lang="en-US" sz="8000" dirty="0">
                <a:latin typeface="Helvetica Neue" panose="02000503000000020004" pitchFamily="2" charset="0"/>
                <a:ea typeface="Helvetica Neue" panose="02000503000000020004" pitchFamily="2" charset="0"/>
                <a:cs typeface="Helvetica Neue" panose="02000503000000020004" pitchFamily="2" charset="0"/>
              </a:rPr>
              <a:t>: if we can collect and synthesize existing knowledge for practitioners into a usable artifact, we can improve how they do this work.</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16</a:t>
            </a:fld>
            <a:endParaRPr lang="en-US" sz="1800" dirty="0">
              <a:solidFill>
                <a:srgbClr val="5E5E5E"/>
              </a:solidFill>
            </a:endParaRPr>
          </a:p>
        </p:txBody>
      </p:sp>
    </p:spTree>
    <p:extLst>
      <p:ext uri="{BB962C8B-B14F-4D97-AF65-F5344CB8AC3E}">
        <p14:creationId xmlns:p14="http://schemas.microsoft.com/office/powerpoint/2010/main" val="413126051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600" dirty="0"/>
              <a:t>My prior work asks:</a:t>
            </a:r>
            <a:br>
              <a:rPr lang="en-US" sz="10700" dirty="0"/>
            </a:br>
            <a:r>
              <a:rPr lang="en-US" sz="10700" dirty="0"/>
              <a:t>How does someone know when a visualization is inaccessible?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17</a:t>
            </a:fld>
            <a:endParaRPr lang="en-US" sz="1800" dirty="0">
              <a:solidFill>
                <a:srgbClr val="5E5E5E"/>
              </a:solidFill>
            </a:endParaRPr>
          </a:p>
        </p:txBody>
      </p:sp>
    </p:spTree>
    <p:extLst>
      <p:ext uri="{BB962C8B-B14F-4D97-AF65-F5344CB8AC3E}">
        <p14:creationId xmlns:p14="http://schemas.microsoft.com/office/powerpoint/2010/main" val="4152358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0104eaf235_1_27"/>
          <p:cNvSpPr txBox="1">
            <a:spLocks noGrp="1"/>
          </p:cNvSpPr>
          <p:nvPr>
            <p:ph type="title"/>
          </p:nvPr>
        </p:nvSpPr>
        <p:spPr>
          <a:xfrm>
            <a:off x="1206450" y="614145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Listen to people with disabilities.</a:t>
            </a:r>
            <a:endParaRPr dirty="0"/>
          </a:p>
        </p:txBody>
      </p:sp>
    </p:spTree>
    <p:extLst>
      <p:ext uri="{BB962C8B-B14F-4D97-AF65-F5344CB8AC3E}">
        <p14:creationId xmlns:p14="http://schemas.microsoft.com/office/powerpoint/2010/main" val="2035951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g10104eaf235_1_27"/>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a:bodyPr>
          <a:lstStyle/>
          <a:p>
            <a:pPr marL="914400" lvl="0" indent="-914400" algn="l" rtl="0">
              <a:spcBef>
                <a:spcPts val="1800"/>
              </a:spcBef>
              <a:spcAft>
                <a:spcPts val="0"/>
              </a:spcAft>
              <a:buClr>
                <a:srgbClr val="000000"/>
              </a:buClr>
              <a:buSzPts val="4800"/>
              <a:buFont typeface="Helvetica Neue"/>
              <a:buAutoNum type="arabicPeriod"/>
            </a:pPr>
            <a:r>
              <a:rPr lang="en-US" sz="5500" dirty="0"/>
              <a:t>Actually ask them!</a:t>
            </a:r>
          </a:p>
          <a:p>
            <a:pPr marL="914400" lvl="0" indent="-914400" algn="l" rtl="0">
              <a:spcBef>
                <a:spcPts val="1800"/>
              </a:spcBef>
              <a:spcAft>
                <a:spcPts val="0"/>
              </a:spcAft>
              <a:buClr>
                <a:srgbClr val="000000"/>
              </a:buClr>
              <a:buSzPts val="4800"/>
              <a:buFont typeface="Helvetica Neue"/>
              <a:buAutoNum type="arabicPeriod"/>
            </a:pPr>
            <a:r>
              <a:rPr lang="en-US" sz="5500" dirty="0"/>
              <a:t>Find where they are already speaking.</a:t>
            </a:r>
          </a:p>
          <a:p>
            <a:pPr marL="914400" lvl="0" indent="-914400" algn="l" rtl="0">
              <a:spcBef>
                <a:spcPts val="1800"/>
              </a:spcBef>
              <a:spcAft>
                <a:spcPts val="0"/>
              </a:spcAft>
              <a:buClr>
                <a:srgbClr val="000000"/>
              </a:buClr>
              <a:buSzPts val="4800"/>
              <a:buFont typeface="Helvetica Neue"/>
              <a:buAutoNum type="arabicPeriod"/>
            </a:pPr>
            <a:r>
              <a:rPr lang="en-US" sz="5500" dirty="0"/>
              <a:t>Find where they have already spoken:</a:t>
            </a:r>
          </a:p>
          <a:p>
            <a:pPr marL="1371600" lvl="1" indent="-914400">
              <a:buSzPts val="4800"/>
              <a:buFont typeface="Arial" panose="020B0604020202020204" pitchFamily="34" charset="0"/>
              <a:buChar char="•"/>
            </a:pPr>
            <a:r>
              <a:rPr lang="en-US" sz="5500" dirty="0"/>
              <a:t>Research</a:t>
            </a:r>
          </a:p>
          <a:p>
            <a:pPr marL="1371600" lvl="1" indent="-914400">
              <a:buSzPts val="4800"/>
              <a:buFont typeface="Arial" panose="020B0604020202020204" pitchFamily="34" charset="0"/>
              <a:buChar char="•"/>
            </a:pPr>
            <a:r>
              <a:rPr lang="en-US" sz="5500" dirty="0"/>
              <a:t>Blog posts</a:t>
            </a:r>
          </a:p>
          <a:p>
            <a:pPr marL="1371600" lvl="1" indent="-914400">
              <a:buSzPts val="4800"/>
              <a:buFont typeface="Arial" panose="020B0604020202020204" pitchFamily="34" charset="0"/>
              <a:buChar char="•"/>
            </a:pPr>
            <a:r>
              <a:rPr lang="en-US" sz="5500" dirty="0"/>
              <a:t>Accessibility standards</a:t>
            </a:r>
            <a:endParaRPr sz="5500" dirty="0"/>
          </a:p>
        </p:txBody>
      </p:sp>
      <p:sp>
        <p:nvSpPr>
          <p:cNvPr id="3" name="Title 2">
            <a:extLst>
              <a:ext uri="{FF2B5EF4-FFF2-40B4-BE49-F238E27FC236}">
                <a16:creationId xmlns:a16="http://schemas.microsoft.com/office/drawing/2014/main" id="{9E12A159-39BF-5AF2-2891-FCCEFABF9581}"/>
              </a:ext>
            </a:extLst>
          </p:cNvPr>
          <p:cNvSpPr>
            <a:spLocks noGrp="1"/>
          </p:cNvSpPr>
          <p:nvPr>
            <p:ph type="title"/>
          </p:nvPr>
        </p:nvSpPr>
        <p:spPr>
          <a:xfrm>
            <a:off x="1206400" y="2815341"/>
            <a:ext cx="21971000" cy="1433163"/>
          </a:xfrm>
        </p:spPr>
        <p:txBody>
          <a:bodyPr>
            <a:normAutofit/>
          </a:bodyPr>
          <a:lstStyle/>
          <a:p>
            <a:r>
              <a:rPr lang="en-US" sz="8800" b="1" dirty="0"/>
              <a:t>There are a lot of ways to listen to PWD:</a:t>
            </a:r>
            <a:endParaRPr lang="en-US" b="1" dirty="0"/>
          </a:p>
        </p:txBody>
      </p:sp>
    </p:spTree>
    <p:extLst>
      <p:ext uri="{BB962C8B-B14F-4D97-AF65-F5344CB8AC3E}">
        <p14:creationId xmlns:p14="http://schemas.microsoft.com/office/powerpoint/2010/main" val="754119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sz="8500" b="0" i="0" u="none" strike="noStrike" cap="none" dirty="0">
                <a:solidFill>
                  <a:srgbClr val="000000"/>
                </a:solidFill>
                <a:latin typeface="Helvetica Neue"/>
                <a:ea typeface="Helvetica Neue"/>
                <a:cs typeface="Helvetica Neue"/>
                <a:sym typeface="Helvetica Neue"/>
              </a:rPr>
              <a:t>Who am I?</a:t>
            </a:r>
            <a:br>
              <a:rPr lang="en-US" sz="8500" b="0" i="0" u="none" strike="noStrike" cap="none" dirty="0">
                <a:solidFill>
                  <a:srgbClr val="000000"/>
                </a:solidFill>
                <a:latin typeface="Helvetica Neue"/>
                <a:ea typeface="Helvetica Neue"/>
                <a:cs typeface="Helvetica Neue"/>
                <a:sym typeface="Helvetica Neue"/>
              </a:rPr>
            </a:br>
            <a:r>
              <a:rPr lang="en-US" sz="8500" b="0" i="0" u="none" strike="noStrike" cap="none" dirty="0">
                <a:solidFill>
                  <a:srgbClr val="000000"/>
                </a:solidFill>
                <a:latin typeface="Helvetica Neue"/>
                <a:ea typeface="Helvetica Neue"/>
                <a:cs typeface="Helvetica Neue"/>
                <a:sym typeface="Helvetica Neue"/>
              </a:rPr>
              <a:t>A data visualization + accessibility researcher and engineer</a:t>
            </a:r>
            <a:endParaRPr dirty="0"/>
          </a:p>
        </p:txBody>
      </p:sp>
      <p:sp>
        <p:nvSpPr>
          <p:cNvPr id="135" name="Google Shape;135;p6"/>
          <p:cNvSpPr txBox="1">
            <a:spLocks noGrp="1"/>
          </p:cNvSpPr>
          <p:nvPr>
            <p:ph type="body" idx="2"/>
          </p:nvPr>
        </p:nvSpPr>
        <p:spPr>
          <a:xfrm>
            <a:off x="1206500" y="4475747"/>
            <a:ext cx="21971000" cy="8605252"/>
          </a:xfrm>
          <a:prstGeom prst="rect">
            <a:avLst/>
          </a:prstGeom>
          <a:noFill/>
          <a:ln>
            <a:noFill/>
          </a:ln>
        </p:spPr>
        <p:txBody>
          <a:bodyPr spcFirstLastPara="1" wrap="square" lIns="50800" tIns="50800" rIns="50800" bIns="50800" anchor="t" anchorCtr="0">
            <a:normAutofit/>
          </a:bodyPr>
          <a:lstStyle/>
          <a:p>
            <a:pPr marL="685800" lvl="0" indent="-685800">
              <a:spcBef>
                <a:spcPts val="0"/>
              </a:spcBef>
              <a:spcAft>
                <a:spcPts val="1200"/>
              </a:spcAft>
              <a:buFont typeface="Arial" panose="020B0604020202020204" pitchFamily="34" charset="0"/>
              <a:buChar char="•"/>
            </a:pPr>
            <a:r>
              <a:rPr lang="en-US" b="1" dirty="0"/>
              <a:t>Research</a:t>
            </a:r>
            <a:r>
              <a:rPr lang="en-US" dirty="0"/>
              <a:t>: </a:t>
            </a:r>
            <a:r>
              <a:rPr lang="en-US" dirty="0">
                <a:hlinkClick r:id="rId3"/>
              </a:rPr>
              <a:t>Carnegie Mellon</a:t>
            </a:r>
            <a:r>
              <a:rPr lang="en-US" dirty="0"/>
              <a:t> and </a:t>
            </a:r>
            <a:r>
              <a:rPr lang="en-US" dirty="0">
                <a:hlinkClick r:id="rId4"/>
              </a:rPr>
              <a:t>Apple</a:t>
            </a:r>
            <a:r>
              <a:rPr lang="en-US" dirty="0"/>
              <a:t>.</a:t>
            </a:r>
          </a:p>
          <a:p>
            <a:pPr marL="685800" lvl="0" indent="-685800">
              <a:spcBef>
                <a:spcPts val="0"/>
              </a:spcBef>
              <a:spcAft>
                <a:spcPts val="1200"/>
              </a:spcAft>
              <a:buFont typeface="Arial" panose="020B0604020202020204" pitchFamily="34" charset="0"/>
              <a:buChar char="•"/>
            </a:pPr>
            <a:r>
              <a:rPr lang="en-US" b="1" dirty="0"/>
              <a:t>Organize</a:t>
            </a:r>
            <a:r>
              <a:rPr lang="en-US" dirty="0"/>
              <a:t>: </a:t>
            </a:r>
            <a:r>
              <a:rPr lang="en-US" dirty="0">
                <a:hlinkClick r:id="rId5"/>
              </a:rPr>
              <a:t>DataVizA11y</a:t>
            </a:r>
            <a:r>
              <a:rPr lang="en-US" dirty="0"/>
              <a:t>.</a:t>
            </a:r>
          </a:p>
          <a:p>
            <a:pPr marL="685800" lvl="0" indent="-685800">
              <a:spcBef>
                <a:spcPts val="0"/>
              </a:spcBef>
              <a:spcAft>
                <a:spcPts val="1200"/>
              </a:spcAft>
              <a:buFont typeface="Arial" panose="020B0604020202020204" pitchFamily="34" charset="0"/>
              <a:buChar char="•"/>
            </a:pPr>
            <a:r>
              <a:rPr lang="en-US" b="1" dirty="0"/>
              <a:t>Contribute</a:t>
            </a:r>
            <a:r>
              <a:rPr lang="en-US" dirty="0"/>
              <a:t>: </a:t>
            </a:r>
            <a:r>
              <a:rPr lang="en-US" dirty="0">
                <a:hlinkClick r:id="rId6"/>
              </a:rPr>
              <a:t>W3C’s ARIA Working Group</a:t>
            </a:r>
            <a:r>
              <a:rPr lang="en-US" dirty="0"/>
              <a:t> as an invited expert.</a:t>
            </a:r>
          </a:p>
          <a:p>
            <a:pPr marL="685800" lvl="0" indent="-685800">
              <a:spcBef>
                <a:spcPts val="0"/>
              </a:spcBef>
              <a:spcAft>
                <a:spcPts val="1200"/>
              </a:spcAft>
              <a:buFont typeface="Arial" panose="020B0604020202020204" pitchFamily="34" charset="0"/>
              <a:buChar char="•"/>
            </a:pPr>
            <a:r>
              <a:rPr lang="en-US" b="1" dirty="0"/>
              <a:t>Create</a:t>
            </a:r>
            <a:r>
              <a:rPr lang="en-US" dirty="0"/>
              <a:t>: Tools for </a:t>
            </a:r>
            <a:r>
              <a:rPr lang="en-US" dirty="0">
                <a:hlinkClick r:id="rId7"/>
              </a:rPr>
              <a:t>designers</a:t>
            </a:r>
            <a:r>
              <a:rPr lang="en-US" dirty="0"/>
              <a:t> and </a:t>
            </a:r>
            <a:r>
              <a:rPr lang="en-US" dirty="0">
                <a:hlinkClick r:id="rId8"/>
              </a:rPr>
              <a:t>engineers</a:t>
            </a:r>
            <a:r>
              <a:rPr lang="en-US" dirty="0"/>
              <a:t> who want to make accessible visualizations.</a:t>
            </a:r>
          </a:p>
        </p:txBody>
      </p:sp>
      <p:sp>
        <p:nvSpPr>
          <p:cNvPr id="136" name="Google Shape;136;p6"/>
          <p:cNvSpPr txBox="1">
            <a:spLocks noGrp="1"/>
          </p:cNvSpPr>
          <p:nvPr>
            <p:ph type="sldNum" idx="12"/>
          </p:nvPr>
        </p:nvSpPr>
        <p:spPr>
          <a:xfrm>
            <a:off x="23558552"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296400" y="4590712"/>
            <a:ext cx="14376401"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Let’s evaluate this one from CNN with Chartability.</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 name="Slide Number Placeholder 5">
            <a:extLst>
              <a:ext uri="{FF2B5EF4-FFF2-40B4-BE49-F238E27FC236}">
                <a16:creationId xmlns:a16="http://schemas.microsoft.com/office/drawing/2014/main" id="{3874FBFC-20BE-E5A2-139F-FC9A657F3BF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20</a:t>
            </a:fld>
            <a:endParaRPr lang="en-US" sz="1800" dirty="0">
              <a:solidFill>
                <a:srgbClr val="5E5E5E"/>
              </a:solidFill>
            </a:endParaRPr>
          </a:p>
        </p:txBody>
      </p:sp>
    </p:spTree>
    <p:extLst>
      <p:ext uri="{BB962C8B-B14F-4D97-AF65-F5344CB8AC3E}">
        <p14:creationId xmlns:p14="http://schemas.microsoft.com/office/powerpoint/2010/main" val="313871614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solidFill>
                  <a:srgbClr val="000000"/>
                </a:solidFill>
              </a:rPr>
              <a:t> – Low contrast</a:t>
            </a:r>
            <a:endParaRPr kumimoji="0" lang="en-US" sz="4000" b="1" i="0" u="none" strike="noStrike" cap="none" spc="0" normalizeH="0" baseline="0" dirty="0">
              <a:solidFill>
                <a:srgbClr val="000000"/>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 name="Slide Number Placeholder 5">
            <a:extLst>
              <a:ext uri="{FF2B5EF4-FFF2-40B4-BE49-F238E27FC236}">
                <a16:creationId xmlns:a16="http://schemas.microsoft.com/office/drawing/2014/main" id="{3C7EB4DC-8B2B-3186-511F-F3AC5E43C3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21</a:t>
            </a:fld>
            <a:endParaRPr lang="en-US" sz="1800" dirty="0">
              <a:solidFill>
                <a:srgbClr val="5E5E5E"/>
              </a:solidFill>
            </a:endParaRPr>
          </a:p>
        </p:txBody>
      </p:sp>
    </p:spTree>
    <p:extLst>
      <p:ext uri="{BB962C8B-B14F-4D97-AF65-F5344CB8AC3E}">
        <p14:creationId xmlns:p14="http://schemas.microsoft.com/office/powerpoint/2010/main" val="32323723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 name="Text Placeholder 3">
            <a:extLst>
              <a:ext uri="{FF2B5EF4-FFF2-40B4-BE49-F238E27FC236}">
                <a16:creationId xmlns:a16="http://schemas.microsoft.com/office/drawing/2014/main" id="{44A83F12-DF06-AFE2-5096-57047F858BD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2" name="Picture 1">
            <a:extLst>
              <a:ext uri="{FF2B5EF4-FFF2-40B4-BE49-F238E27FC236}">
                <a16:creationId xmlns:a16="http://schemas.microsoft.com/office/drawing/2014/main" id="{2CBB336E-1362-4E76-D179-E7D799E78E4F}"/>
              </a:ext>
            </a:extLst>
          </p:cNvPr>
          <p:cNvPicPr>
            <a:picLocks noChangeAspect="1"/>
          </p:cNvPicPr>
          <p:nvPr/>
        </p:nvPicPr>
        <p:blipFill>
          <a:blip r:embed="rId6"/>
          <a:stretch>
            <a:fillRect/>
          </a:stretch>
        </p:blipFill>
        <p:spPr>
          <a:xfrm>
            <a:off x="7843396" y="3103505"/>
            <a:ext cx="1363236" cy="1363236"/>
          </a:xfrm>
          <a:prstGeom prst="rect">
            <a:avLst/>
          </a:prstGeom>
        </p:spPr>
      </p:pic>
      <p:pic>
        <p:nvPicPr>
          <p:cNvPr id="4" name="Picture 3">
            <a:extLst>
              <a:ext uri="{FF2B5EF4-FFF2-40B4-BE49-F238E27FC236}">
                <a16:creationId xmlns:a16="http://schemas.microsoft.com/office/drawing/2014/main" id="{4C2155C5-BE40-E475-27C9-2EE79BB72839}"/>
              </a:ext>
            </a:extLst>
          </p:cNvPr>
          <p:cNvPicPr>
            <a:picLocks noChangeAspect="1"/>
          </p:cNvPicPr>
          <p:nvPr/>
        </p:nvPicPr>
        <p:blipFill>
          <a:blip r:embed="rId7"/>
          <a:stretch>
            <a:fillRect/>
          </a:stretch>
        </p:blipFill>
        <p:spPr>
          <a:xfrm>
            <a:off x="9225498" y="2584973"/>
            <a:ext cx="2463800" cy="2400300"/>
          </a:xfrm>
          <a:prstGeom prst="rect">
            <a:avLst/>
          </a:prstGeom>
        </p:spPr>
      </p:pic>
      <p:pic>
        <p:nvPicPr>
          <p:cNvPr id="7" name="Picture 6">
            <a:extLst>
              <a:ext uri="{FF2B5EF4-FFF2-40B4-BE49-F238E27FC236}">
                <a16:creationId xmlns:a16="http://schemas.microsoft.com/office/drawing/2014/main" id="{E988AC5F-1C99-6820-F48D-A3A5B88AC46B}"/>
              </a:ext>
            </a:extLst>
          </p:cNvPr>
          <p:cNvPicPr>
            <a:picLocks noChangeAspect="1"/>
          </p:cNvPicPr>
          <p:nvPr/>
        </p:nvPicPr>
        <p:blipFill>
          <a:blip r:embed="rId8"/>
          <a:stretch>
            <a:fillRect/>
          </a:stretch>
        </p:blipFill>
        <p:spPr>
          <a:xfrm>
            <a:off x="11936917" y="2584973"/>
            <a:ext cx="11233144" cy="8056246"/>
          </a:xfrm>
          <a:prstGeom prst="rect">
            <a:avLst/>
          </a:prstGeom>
        </p:spPr>
      </p:pic>
      <p:sp>
        <p:nvSpPr>
          <p:cNvPr id="9" name="Slide Number Placeholder 5">
            <a:extLst>
              <a:ext uri="{FF2B5EF4-FFF2-40B4-BE49-F238E27FC236}">
                <a16:creationId xmlns:a16="http://schemas.microsoft.com/office/drawing/2014/main" id="{EBB83C83-A352-C8AA-E616-45F86BB1CFD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22</a:t>
            </a:fld>
            <a:endParaRPr lang="en-US" sz="1800" dirty="0">
              <a:solidFill>
                <a:srgbClr val="5E5E5E"/>
              </a:solidFill>
            </a:endParaRPr>
          </a:p>
        </p:txBody>
      </p:sp>
    </p:spTree>
    <p:extLst>
      <p:ext uri="{BB962C8B-B14F-4D97-AF65-F5344CB8AC3E}">
        <p14:creationId xmlns:p14="http://schemas.microsoft.com/office/powerpoint/2010/main" val="38539418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1" i="0" u="none" strike="noStrike" cap="none" spc="0" normalizeH="0" baseline="0" dirty="0">
                <a:ln>
                  <a:noFill/>
                </a:ln>
                <a:solidFill>
                  <a:srgbClr val="000000"/>
                </a:solidFill>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1D675304-6D2A-66CB-1C3A-443105084B9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23</a:t>
            </a:fld>
            <a:endParaRPr lang="en-US" sz="1800" dirty="0">
              <a:solidFill>
                <a:srgbClr val="5E5E5E"/>
              </a:solidFill>
            </a:endParaRPr>
          </a:p>
        </p:txBody>
      </p:sp>
    </p:spTree>
    <p:extLst>
      <p:ext uri="{BB962C8B-B14F-4D97-AF65-F5344CB8AC3E}">
        <p14:creationId xmlns:p14="http://schemas.microsoft.com/office/powerpoint/2010/main" val="21239227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0" name="TextBox 9">
            <a:extLst>
              <a:ext uri="{FF2B5EF4-FFF2-40B4-BE49-F238E27FC236}">
                <a16:creationId xmlns:a16="http://schemas.microsoft.com/office/drawing/2014/main" id="{B7A00A2E-8C05-01AA-EAFC-14701436C446}"/>
              </a:ext>
            </a:extLst>
          </p:cNvPr>
          <p:cNvSpPr txBox="1"/>
          <p:nvPr/>
        </p:nvSpPr>
        <p:spPr>
          <a:xfrm>
            <a:off x="11018714" y="6369330"/>
            <a:ext cx="1219943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Each state should announce to screen readers what state it is and who won it, not “image!”</a:t>
            </a:r>
            <a:endParaRPr lang="en-US" sz="4000" dirty="0">
              <a:solidFill>
                <a:srgbClr val="000000"/>
              </a:solidFill>
            </a:endParaRP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cxnSp>
        <p:nvCxnSpPr>
          <p:cNvPr id="4" name="Straight Arrow Connector 3">
            <a:extLst>
              <a:ext uri="{FF2B5EF4-FFF2-40B4-BE49-F238E27FC236}">
                <a16:creationId xmlns:a16="http://schemas.microsoft.com/office/drawing/2014/main" id="{E8F6C635-571A-1716-DE5C-20E05C137B86}"/>
              </a:ext>
            </a:extLst>
          </p:cNvPr>
          <p:cNvCxnSpPr>
            <a:stCxn id="10" idx="1"/>
          </p:cNvCxnSpPr>
          <p:nvPr/>
        </p:nvCxnSpPr>
        <p:spPr>
          <a:xfrm flipH="1">
            <a:off x="7718217" y="7031050"/>
            <a:ext cx="3300497" cy="1379818"/>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5C33FAD5-ADFA-8FAF-DAE0-50AAB56B7D3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24</a:t>
            </a:fld>
            <a:endParaRPr lang="en-US" sz="1800" dirty="0">
              <a:solidFill>
                <a:srgbClr val="5E5E5E"/>
              </a:solidFill>
            </a:endParaRPr>
          </a:p>
        </p:txBody>
      </p:sp>
    </p:spTree>
    <p:extLst>
      <p:ext uri="{BB962C8B-B14F-4D97-AF65-F5344CB8AC3E}">
        <p14:creationId xmlns:p14="http://schemas.microsoft.com/office/powerpoint/2010/main" val="54393317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54</a:t>
            </a:r>
            <a:r>
              <a:rPr lang="en-US" sz="4000" b="1" dirty="0">
                <a:solidFill>
                  <a:srgbClr val="000000"/>
                </a:solidFill>
              </a:rPr>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 name="Text Placeholder 6">
            <a:extLst>
              <a:ext uri="{FF2B5EF4-FFF2-40B4-BE49-F238E27FC236}">
                <a16:creationId xmlns:a16="http://schemas.microsoft.com/office/drawing/2014/main" id="{B04FF58A-413B-2A31-BAC0-C138FF15EC65}"/>
              </a:ext>
            </a:extLst>
          </p:cNvPr>
          <p:cNvSpPr>
            <a:spLocks noGrp="1"/>
          </p:cNvSpPr>
          <p:nvPr>
            <p:ph type="body" sz="quarter" idx="22"/>
          </p:nvPr>
        </p:nvSpPr>
        <p:spPr/>
        <p:txBody>
          <a:bodyPr>
            <a:normAutofit lnSpcReduction="10000"/>
          </a:bodyPr>
          <a:lstStyle/>
          <a:p>
            <a:endParaRPr lang="en-US"/>
          </a:p>
        </p:txBody>
      </p:sp>
      <p:sp>
        <p:nvSpPr>
          <p:cNvPr id="9" name="Slide Number Placeholder 5">
            <a:extLst>
              <a:ext uri="{FF2B5EF4-FFF2-40B4-BE49-F238E27FC236}">
                <a16:creationId xmlns:a16="http://schemas.microsoft.com/office/drawing/2014/main" id="{E6400EA7-C91F-C5FC-AD5E-67E7069D5A3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25</a:t>
            </a:fld>
            <a:endParaRPr lang="en-US" sz="1800" dirty="0">
              <a:solidFill>
                <a:srgbClr val="5E5E5E"/>
              </a:solidFill>
            </a:endParaRPr>
          </a:p>
        </p:txBody>
      </p:sp>
    </p:spTree>
    <p:extLst>
      <p:ext uri="{BB962C8B-B14F-4D97-AF65-F5344CB8AC3E}">
        <p14:creationId xmlns:p14="http://schemas.microsoft.com/office/powerpoint/2010/main" val="279960169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1" name="Picture 10" descr="Mouse icon">
            <a:extLst>
              <a:ext uri="{FF2B5EF4-FFF2-40B4-BE49-F238E27FC236}">
                <a16:creationId xmlns:a16="http://schemas.microsoft.com/office/drawing/2014/main" id="{709F810A-5BDB-AFA4-9FE6-64C9A960009C}"/>
              </a:ext>
            </a:extLst>
          </p:cNvPr>
          <p:cNvPicPr>
            <a:picLocks noChangeAspect="1"/>
          </p:cNvPicPr>
          <p:nvPr/>
        </p:nvPicPr>
        <p:blipFill>
          <a:blip r:embed="rId7"/>
          <a:stretch>
            <a:fillRect/>
          </a:stretch>
        </p:blipFill>
        <p:spPr>
          <a:xfrm>
            <a:off x="10283798" y="5004615"/>
            <a:ext cx="4276171" cy="4276171"/>
          </a:xfrm>
          <a:prstGeom prst="rect">
            <a:avLst/>
          </a:prstGeom>
        </p:spPr>
      </p:pic>
      <p:pic>
        <p:nvPicPr>
          <p:cNvPr id="33" name="Picture 32" descr="Keyboard icon">
            <a:extLst>
              <a:ext uri="{FF2B5EF4-FFF2-40B4-BE49-F238E27FC236}">
                <a16:creationId xmlns:a16="http://schemas.microsoft.com/office/drawing/2014/main" id="{F8C6FC48-248A-EC46-81F1-A7D904D862DC}"/>
              </a:ext>
            </a:extLst>
          </p:cNvPr>
          <p:cNvPicPr>
            <a:picLocks noChangeAspect="1"/>
          </p:cNvPicPr>
          <p:nvPr/>
        </p:nvPicPr>
        <p:blipFill>
          <a:blip r:embed="rId8"/>
          <a:stretch>
            <a:fillRect/>
          </a:stretch>
        </p:blipFill>
        <p:spPr>
          <a:xfrm>
            <a:off x="15820979" y="3938745"/>
            <a:ext cx="5969000" cy="5969000"/>
          </a:xfrm>
          <a:prstGeom prst="rect">
            <a:avLst/>
          </a:prstGeom>
        </p:spPr>
      </p:pic>
      <p:sp>
        <p:nvSpPr>
          <p:cNvPr id="59" name="TextBox 58">
            <a:extLst>
              <a:ext uri="{FF2B5EF4-FFF2-40B4-BE49-F238E27FC236}">
                <a16:creationId xmlns:a16="http://schemas.microsoft.com/office/drawing/2014/main" id="{D83D41EA-2E95-2536-EA70-FBA0E9283573}"/>
              </a:ext>
            </a:extLst>
          </p:cNvPr>
          <p:cNvSpPr txBox="1"/>
          <p:nvPr/>
        </p:nvSpPr>
        <p:spPr>
          <a:xfrm>
            <a:off x="10952020" y="2922415"/>
            <a:ext cx="1122218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a mouse can do something (like produce a tooltip), then there must be parity at least with a keyboard.</a:t>
            </a:r>
            <a:endParaRPr lang="en-US" sz="4000" dirty="0">
              <a:solidFill>
                <a:srgbClr val="000000"/>
              </a:solidFill>
            </a:endParaRPr>
          </a:p>
        </p:txBody>
      </p:sp>
      <p:sp>
        <p:nvSpPr>
          <p:cNvPr id="60" name="TextBox 59">
            <a:extLst>
              <a:ext uri="{FF2B5EF4-FFF2-40B4-BE49-F238E27FC236}">
                <a16:creationId xmlns:a16="http://schemas.microsoft.com/office/drawing/2014/main" id="{16FE4E34-D8F2-926C-FDBC-6217EA98512A}"/>
              </a:ext>
            </a:extLst>
          </p:cNvPr>
          <p:cNvSpPr txBox="1"/>
          <p:nvPr/>
        </p:nvSpPr>
        <p:spPr>
          <a:xfrm>
            <a:off x="13487827" y="6478636"/>
            <a:ext cx="31376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8000" dirty="0">
              <a:solidFill>
                <a:srgbClr val="000000"/>
              </a:solidFill>
            </a:endParaRPr>
          </a:p>
        </p:txBody>
      </p:sp>
      <p:sp>
        <p:nvSpPr>
          <p:cNvPr id="4" name="Slide Number Placeholder 5">
            <a:extLst>
              <a:ext uri="{FF2B5EF4-FFF2-40B4-BE49-F238E27FC236}">
                <a16:creationId xmlns:a16="http://schemas.microsoft.com/office/drawing/2014/main" id="{03FE9921-72C3-2644-B26B-6B99502C52A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26</a:t>
            </a:fld>
            <a:endParaRPr lang="en-US" sz="1800" dirty="0">
              <a:solidFill>
                <a:srgbClr val="5E5E5E"/>
              </a:solidFill>
            </a:endParaRPr>
          </a:p>
        </p:txBody>
      </p:sp>
    </p:spTree>
    <p:extLst>
      <p:ext uri="{BB962C8B-B14F-4D97-AF65-F5344CB8AC3E}">
        <p14:creationId xmlns:p14="http://schemas.microsoft.com/office/powerpoint/2010/main" val="16281129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solidFill>
                  <a:srgbClr val="000000"/>
                </a:solidFill>
              </a:rPr>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8018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4FA7E3BC-1003-A3AB-DDA9-3E28CF1D2691}"/>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4310E9D-B081-C41F-650C-56FDB618DB70}"/>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4B855B5B-E6A5-4F38-590A-64E60B7C1077}"/>
              </a:ext>
            </a:extLst>
          </p:cNvPr>
          <p:cNvSpPr/>
          <p:nvPr/>
        </p:nvSpPr>
        <p:spPr>
          <a:xfrm>
            <a:off x="249490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DFF3CCA1-ABD4-0F72-E95D-C90B57BB8490}"/>
              </a:ext>
            </a:extLst>
          </p:cNvPr>
          <p:cNvSpPr/>
          <p:nvPr/>
        </p:nvSpPr>
        <p:spPr>
          <a:xfrm>
            <a:off x="490017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351FB632-1156-EEA9-F026-58DA3E9F5D37}"/>
              </a:ext>
            </a:extLst>
          </p:cNvPr>
          <p:cNvSpPr/>
          <p:nvPr/>
        </p:nvSpPr>
        <p:spPr>
          <a:xfrm>
            <a:off x="7345203"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 name="Slide Number Placeholder 5">
            <a:extLst>
              <a:ext uri="{FF2B5EF4-FFF2-40B4-BE49-F238E27FC236}">
                <a16:creationId xmlns:a16="http://schemas.microsoft.com/office/drawing/2014/main" id="{3F6BD063-4C1F-5233-452D-A09AB8E0A65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27</a:t>
            </a:fld>
            <a:endParaRPr lang="en-US" sz="1800" dirty="0">
              <a:solidFill>
                <a:srgbClr val="5E5E5E"/>
              </a:solidFill>
            </a:endParaRPr>
          </a:p>
        </p:txBody>
      </p:sp>
    </p:spTree>
    <p:extLst>
      <p:ext uri="{BB962C8B-B14F-4D97-AF65-F5344CB8AC3E}">
        <p14:creationId xmlns:p14="http://schemas.microsoft.com/office/powerpoint/2010/main" val="1594890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8AC28-3CAC-F9B0-BABC-655052817ECA}"/>
              </a:ext>
            </a:extLst>
          </p:cNvPr>
          <p:cNvPicPr>
            <a:picLocks noChangeAspect="1"/>
          </p:cNvPicPr>
          <p:nvPr/>
        </p:nvPicPr>
        <p:blipFill>
          <a:blip r:embed="rId2"/>
          <a:stretch>
            <a:fillRect/>
          </a:stretch>
        </p:blipFill>
        <p:spPr>
          <a:xfrm>
            <a:off x="9728199" y="5465618"/>
            <a:ext cx="4546600" cy="5029200"/>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12" name="TextBox 11">
            <a:extLst>
              <a:ext uri="{FF2B5EF4-FFF2-40B4-BE49-F238E27FC236}">
                <a16:creationId xmlns:a16="http://schemas.microsoft.com/office/drawing/2014/main" id="{D77C1C8E-1BB4-B694-B6F9-4DC7ECD9E655}"/>
              </a:ext>
            </a:extLst>
          </p:cNvPr>
          <p:cNvSpPr txBox="1"/>
          <p:nvPr/>
        </p:nvSpPr>
        <p:spPr>
          <a:xfrm>
            <a:off x="7845136" y="3448565"/>
            <a:ext cx="8312726"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Expecting users to hover on something tiny is an accessibility design failure </a:t>
            </a:r>
            <a:endParaRPr lang="en-US" sz="4000" dirty="0">
              <a:solidFill>
                <a:srgbClr val="000000"/>
              </a:solidFill>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3">
            <a:alphaModFix amt="31000"/>
          </a:blip>
          <a:stretch>
            <a:fillRect/>
          </a:stretch>
        </p:blipFill>
        <p:spPr>
          <a:xfrm rot="20442335">
            <a:off x="11823528" y="796234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3">
            <a:alphaModFix amt="31000"/>
          </a:blip>
          <a:stretch>
            <a:fillRect/>
          </a:stretch>
        </p:blipFill>
        <p:spPr>
          <a:xfrm rot="20442335">
            <a:off x="10117689" y="756426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3">
            <a:alphaModFix amt="31000"/>
          </a:blip>
          <a:stretch>
            <a:fillRect/>
          </a:stretch>
        </p:blipFill>
        <p:spPr>
          <a:xfrm rot="20442335">
            <a:off x="10871158" y="761737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3">
            <a:alphaModFix amt="31000"/>
          </a:blip>
          <a:stretch>
            <a:fillRect/>
          </a:stretch>
        </p:blipFill>
        <p:spPr>
          <a:xfrm rot="20442335">
            <a:off x="11665118" y="682176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3">
            <a:alphaModFix amt="31000"/>
          </a:blip>
          <a:stretch>
            <a:fillRect/>
          </a:stretch>
        </p:blipFill>
        <p:spPr>
          <a:xfrm rot="20442335">
            <a:off x="10613623" y="689685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3">
            <a:alphaModFix amt="31000"/>
          </a:blip>
          <a:stretch>
            <a:fillRect/>
          </a:stretch>
        </p:blipFill>
        <p:spPr>
          <a:xfrm rot="20442335">
            <a:off x="11473457" y="647711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3">
            <a:alphaModFix amt="31000"/>
          </a:blip>
          <a:stretch>
            <a:fillRect/>
          </a:stretch>
        </p:blipFill>
        <p:spPr>
          <a:xfrm rot="20442335">
            <a:off x="11172309" y="692026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3">
            <a:alphaModFix amt="31000"/>
          </a:blip>
          <a:stretch>
            <a:fillRect/>
          </a:stretch>
        </p:blipFill>
        <p:spPr>
          <a:xfrm rot="20442335">
            <a:off x="10805284" y="667104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3">
            <a:alphaModFix amt="31000"/>
          </a:blip>
          <a:stretch>
            <a:fillRect/>
          </a:stretch>
        </p:blipFill>
        <p:spPr>
          <a:xfrm rot="20442335">
            <a:off x="11238183" y="667104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3">
            <a:alphaModFix amt="31000"/>
          </a:blip>
          <a:stretch>
            <a:fillRect/>
          </a:stretch>
        </p:blipFill>
        <p:spPr>
          <a:xfrm rot="20442335">
            <a:off x="12287288" y="6524868"/>
            <a:ext cx="4276171" cy="4276171"/>
          </a:xfrm>
          <a:prstGeom prst="rect">
            <a:avLst/>
          </a:prstGeom>
        </p:spPr>
      </p:pic>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D0E79199-C113-BFA3-E228-58EEDA52D394}"/>
                  </a:ext>
                </a:extLst>
              </p14:cNvPr>
              <p14:cNvContentPartPr/>
              <p14:nvPr/>
            </p14:nvContentPartPr>
            <p14:xfrm>
              <a:off x="12861124" y="8787258"/>
              <a:ext cx="1149840" cy="1447200"/>
            </p14:xfrm>
          </p:contentPart>
        </mc:Choice>
        <mc:Fallback xmlns="">
          <p:pic>
            <p:nvPicPr>
              <p:cNvPr id="35" name="Ink 34">
                <a:extLst>
                  <a:ext uri="{FF2B5EF4-FFF2-40B4-BE49-F238E27FC236}">
                    <a16:creationId xmlns:a16="http://schemas.microsoft.com/office/drawing/2014/main" id="{D0E79199-C113-BFA3-E228-58EEDA52D394}"/>
                  </a:ext>
                </a:extLst>
              </p:cNvPr>
              <p:cNvPicPr/>
              <p:nvPr/>
            </p:nvPicPr>
            <p:blipFill>
              <a:blip r:embed="rId5"/>
              <a:stretch>
                <a:fillRect/>
              </a:stretch>
            </p:blipFill>
            <p:spPr>
              <a:xfrm>
                <a:off x="12825124" y="8751618"/>
                <a:ext cx="1221480"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3">
            <a:alphaModFix/>
          </a:blip>
          <a:stretch>
            <a:fillRect/>
          </a:stretch>
        </p:blipFill>
        <p:spPr>
          <a:xfrm rot="20442335">
            <a:off x="11289946" y="7271392"/>
            <a:ext cx="4276171" cy="4276171"/>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265F9CF2-2853-40E6-59E8-51D794EDF9F3}"/>
                  </a:ext>
                </a:extLst>
              </p14:cNvPr>
              <p14:cNvContentPartPr/>
              <p14:nvPr/>
            </p14:nvContentPartPr>
            <p14:xfrm>
              <a:off x="13368993" y="9426273"/>
              <a:ext cx="162360" cy="73080"/>
            </p14:xfrm>
          </p:contentPart>
        </mc:Choice>
        <mc:Fallback xmlns="">
          <p:pic>
            <p:nvPicPr>
              <p:cNvPr id="48" name="Ink 47">
                <a:extLst>
                  <a:ext uri="{FF2B5EF4-FFF2-40B4-BE49-F238E27FC236}">
                    <a16:creationId xmlns:a16="http://schemas.microsoft.com/office/drawing/2014/main" id="{265F9CF2-2853-40E6-59E8-51D794EDF9F3}"/>
                  </a:ext>
                </a:extLst>
              </p:cNvPr>
              <p:cNvPicPr/>
              <p:nvPr/>
            </p:nvPicPr>
            <p:blipFill>
              <a:blip r:embed="rId7"/>
              <a:stretch>
                <a:fillRect/>
              </a:stretch>
            </p:blipFill>
            <p:spPr>
              <a:xfrm>
                <a:off x="13332993" y="9390633"/>
                <a:ext cx="234000" cy="144720"/>
              </a:xfrm>
              <a:prstGeom prst="rect">
                <a:avLst/>
              </a:prstGeom>
            </p:spPr>
          </p:pic>
        </mc:Fallback>
      </mc:AlternateContent>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28</a:t>
            </a:fld>
            <a:endParaRPr lang="en-US" sz="1800" dirty="0">
              <a:solidFill>
                <a:srgbClr val="5E5E5E"/>
              </a:solidFill>
            </a:endParaRPr>
          </a:p>
        </p:txBody>
      </p:sp>
    </p:spTree>
    <p:extLst>
      <p:ext uri="{BB962C8B-B14F-4D97-AF65-F5344CB8AC3E}">
        <p14:creationId xmlns:p14="http://schemas.microsoft.com/office/powerpoint/2010/main" val="15575766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931401" y="3113385"/>
            <a:ext cx="12804598"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Continue this for: </a:t>
            </a: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Understandable,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Robust,</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Compromising,</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Assistive,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 Flexible</a:t>
            </a:r>
            <a:endParaRPr kumimoji="0" lang="en-US" sz="5400"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1" name="Text Placeholder 3">
            <a:extLst>
              <a:ext uri="{FF2B5EF4-FFF2-40B4-BE49-F238E27FC236}">
                <a16:creationId xmlns:a16="http://schemas.microsoft.com/office/drawing/2014/main" id="{9034526C-B757-E6C1-D7FE-00E0BC3DDF24}"/>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973C52FA-799B-9BA3-7E0F-669D44E38D60}"/>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29</a:t>
            </a:fld>
            <a:endParaRPr lang="en-US" sz="1800" dirty="0">
              <a:solidFill>
                <a:srgbClr val="5E5E5E"/>
              </a:solidFill>
            </a:endParaRPr>
          </a:p>
        </p:txBody>
      </p:sp>
    </p:spTree>
    <p:extLst>
      <p:ext uri="{BB962C8B-B14F-4D97-AF65-F5344CB8AC3E}">
        <p14:creationId xmlns:p14="http://schemas.microsoft.com/office/powerpoint/2010/main" val="1727541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Visualizations inform the public and guide decision-making, policy, and business.</a:t>
            </a:r>
          </a:p>
        </p:txBody>
      </p:sp>
      <p:pic>
        <p:nvPicPr>
          <p:cNvPr id="13" name="Picture 12"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E62AAF-F480-8961-8547-E73D8F810B08}"/>
              </a:ext>
            </a:extLst>
          </p:cNvPr>
          <p:cNvPicPr>
            <a:picLocks noChangeAspect="1"/>
          </p:cNvPicPr>
          <p:nvPr/>
        </p:nvPicPr>
        <p:blipFill>
          <a:blip r:embed="rId3"/>
          <a:stretch>
            <a:fillRect/>
          </a:stretch>
        </p:blipFill>
        <p:spPr>
          <a:xfrm>
            <a:off x="877316" y="2159669"/>
            <a:ext cx="7662480" cy="5837720"/>
          </a:xfrm>
          <a:prstGeom prst="rect">
            <a:avLst/>
          </a:prstGeom>
        </p:spPr>
      </p:pic>
      <p:pic>
        <p:nvPicPr>
          <p:cNvPr id="1026"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9EEB319E-7228-CB87-2EAC-E3FE3D06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D9D35BA1-8060-ECBC-3066-F54E29A9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4EF8BA-52C0-5FB3-6790-3F2EA773934F}"/>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7" name="TextBox 16">
            <a:extLst>
              <a:ext uri="{FF2B5EF4-FFF2-40B4-BE49-F238E27FC236}">
                <a16:creationId xmlns:a16="http://schemas.microsoft.com/office/drawing/2014/main" id="{D8CD9155-6013-A561-7588-B17AD7D833D8}"/>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7"/>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8" name="TextBox 17">
            <a:extLst>
              <a:ext uri="{FF2B5EF4-FFF2-40B4-BE49-F238E27FC236}">
                <a16:creationId xmlns:a16="http://schemas.microsoft.com/office/drawing/2014/main" id="{DE356952-665D-B013-1506-EB11352A030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8"/>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3</a:t>
            </a:fld>
            <a:endParaRPr lang="en-US" dirty="0"/>
          </a:p>
        </p:txBody>
      </p:sp>
    </p:spTree>
    <p:extLst>
      <p:ext uri="{BB962C8B-B14F-4D97-AF65-F5344CB8AC3E}">
        <p14:creationId xmlns:p14="http://schemas.microsoft.com/office/powerpoint/2010/main" val="211493547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525425-A6BE-E01F-7699-4148AD650185}"/>
              </a:ext>
            </a:extLst>
          </p:cNvPr>
          <p:cNvPicPr>
            <a:picLocks noChangeAspect="1"/>
          </p:cNvPicPr>
          <p:nvPr/>
        </p:nvPicPr>
        <p:blipFill>
          <a:blip r:embed="rId3"/>
          <a:stretch>
            <a:fillRect/>
          </a:stretch>
        </p:blipFill>
        <p:spPr>
          <a:xfrm>
            <a:off x="10326115" y="11372426"/>
            <a:ext cx="2298700" cy="850900"/>
          </a:xfrm>
          <a:prstGeom prst="rect">
            <a:avLst/>
          </a:prstGeom>
        </p:spPr>
      </p:pic>
      <p:pic>
        <p:nvPicPr>
          <p:cNvPr id="8" name="Picture 7">
            <a:extLst>
              <a:ext uri="{FF2B5EF4-FFF2-40B4-BE49-F238E27FC236}">
                <a16:creationId xmlns:a16="http://schemas.microsoft.com/office/drawing/2014/main" id="{A98EDA6A-125D-45B7-E0F2-79FB9C818B07}"/>
              </a:ext>
            </a:extLst>
          </p:cNvPr>
          <p:cNvPicPr>
            <a:picLocks noChangeAspect="1"/>
          </p:cNvPicPr>
          <p:nvPr/>
        </p:nvPicPr>
        <p:blipFill>
          <a:blip r:embed="rId4"/>
          <a:stretch>
            <a:fillRect/>
          </a:stretch>
        </p:blipFill>
        <p:spPr>
          <a:xfrm>
            <a:off x="7771893" y="2502944"/>
            <a:ext cx="7407147" cy="5643192"/>
          </a:xfrm>
          <a:prstGeom prst="rect">
            <a:avLst/>
          </a:prstGeom>
        </p:spPr>
      </p:pic>
      <p:sp>
        <p:nvSpPr>
          <p:cNvPr id="13" name="TextBox 12">
            <a:extLst>
              <a:ext uri="{FF2B5EF4-FFF2-40B4-BE49-F238E27FC236}">
                <a16:creationId xmlns:a16="http://schemas.microsoft.com/office/drawing/2014/main" id="{BF138EC5-8735-D707-6808-7FE916C7885A}"/>
              </a:ext>
            </a:extLst>
          </p:cNvPr>
          <p:cNvSpPr txBox="1"/>
          <p:nvPr/>
        </p:nvSpPr>
        <p:spPr>
          <a:xfrm>
            <a:off x="318262" y="5214320"/>
            <a:ext cx="703351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Perceivable</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Low contrast</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 - Content is only visual</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50</a:t>
            </a:r>
            <a:r>
              <a:rPr lang="en-US" dirty="0"/>
              <a:t> - Color alone is used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3</a:t>
            </a:r>
            <a:r>
              <a:rPr lang="en-US" dirty="0"/>
              <a:t> - Meaningful elements can be distinguished</a:t>
            </a:r>
          </a:p>
          <a:p>
            <a:pPr algn="l"/>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Operable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Interaction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modality only has one input type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58</a:t>
            </a:r>
            <a:r>
              <a:rPr lang="en-US" dirty="0"/>
              <a:t> - No interaction cues or instructions</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Low contrast on interactive elements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Keyboard focus indicator missing</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Complex actions have no alternative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18</a:t>
            </a:r>
            <a:r>
              <a:rPr lang="en-US" dirty="0"/>
              <a:t> - Target pointer interaction is too small</a:t>
            </a:r>
          </a:p>
          <a:p>
            <a:pPr marL="0" marR="0" indent="0" algn="l"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Understandable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Interactive context is not clear</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Metrics or variables are undefined</a:t>
            </a:r>
          </a:p>
        </p:txBody>
      </p:sp>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5"/>
          <a:stretch>
            <a:fillRect/>
          </a:stretch>
        </p:blipFill>
        <p:spPr>
          <a:xfrm>
            <a:off x="7771892" y="771485"/>
            <a:ext cx="7407147" cy="1567234"/>
          </a:xfrm>
          <a:prstGeom prst="rect">
            <a:avLst/>
          </a:prstGeom>
        </p:spPr>
      </p:pic>
      <p:pic>
        <p:nvPicPr>
          <p:cNvPr id="16" name="Picture 15">
            <a:extLst>
              <a:ext uri="{FF2B5EF4-FFF2-40B4-BE49-F238E27FC236}">
                <a16:creationId xmlns:a16="http://schemas.microsoft.com/office/drawing/2014/main" id="{775CC546-D8C3-BD3C-9739-50312F63B067}"/>
              </a:ext>
            </a:extLst>
          </p:cNvPr>
          <p:cNvPicPr>
            <a:picLocks noChangeAspect="1"/>
          </p:cNvPicPr>
          <p:nvPr/>
        </p:nvPicPr>
        <p:blipFill>
          <a:blip r:embed="rId6"/>
          <a:stretch>
            <a:fillRect/>
          </a:stretch>
        </p:blipFill>
        <p:spPr>
          <a:xfrm>
            <a:off x="7771892" y="8146136"/>
            <a:ext cx="7407147" cy="3226290"/>
          </a:xfrm>
          <a:prstGeom prst="rect">
            <a:avLst/>
          </a:prstGeom>
        </p:spPr>
      </p:pic>
      <p:sp>
        <p:nvSpPr>
          <p:cNvPr id="18" name="TextBox 17">
            <a:extLst>
              <a:ext uri="{FF2B5EF4-FFF2-40B4-BE49-F238E27FC236}">
                <a16:creationId xmlns:a16="http://schemas.microsoft.com/office/drawing/2014/main" id="{0B8CB876-AD2E-5484-567C-2D1BB81939D6}"/>
              </a:ext>
            </a:extLst>
          </p:cNvPr>
          <p:cNvSpPr txBox="1"/>
          <p:nvPr/>
        </p:nvSpPr>
        <p:spPr>
          <a:xfrm>
            <a:off x="15782036" y="4475656"/>
            <a:ext cx="8601964"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Robust</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275</a:t>
            </a:r>
            <a:r>
              <a:rPr lang="en-US" dirty="0"/>
              <a:t> - Does not conform to standards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82</a:t>
            </a:r>
            <a:r>
              <a:rPr lang="en-US" dirty="0"/>
              <a:t> - Semantically invalid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a:t>
            </a:r>
            <a:r>
              <a:rPr lang="en-US" dirty="0"/>
              <a:t> - Fragile technology support</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Compromising</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Information can only be reached through single process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61</a:t>
            </a:r>
            <a:r>
              <a:rPr lang="en-US" dirty="0"/>
              <a:t> - Information cannot be navigated according to narrative or structure</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Assistive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101</a:t>
            </a:r>
            <a:r>
              <a:rPr lang="en-US" dirty="0"/>
              <a:t> - Navigation and interaction is tedious</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Flexible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a:t>
            </a:r>
            <a:r>
              <a:rPr lang="en-US" dirty="0"/>
              <a:t> - User style change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121</a:t>
            </a:r>
            <a:r>
              <a:rPr lang="en-US" dirty="0"/>
              <a:t> - User text adjustments are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a:t>
            </a:r>
            <a:r>
              <a:rPr lang="en-US" dirty="0"/>
              <a:t> - Scrolling experiences cannot be adjusted or opted out of</a:t>
            </a:r>
          </a:p>
          <a:p>
            <a:pPr algn="l"/>
            <a:r>
              <a:rPr lang="en-US" dirty="0"/>
              <a:t>Contrast and textures cannot be adjusted</a:t>
            </a:r>
          </a:p>
        </p:txBody>
      </p:sp>
      <p:sp>
        <p:nvSpPr>
          <p:cNvPr id="19" name="TextBox 18">
            <a:extLst>
              <a:ext uri="{FF2B5EF4-FFF2-40B4-BE49-F238E27FC236}">
                <a16:creationId xmlns:a16="http://schemas.microsoft.com/office/drawing/2014/main" id="{D3CC204E-E70A-7C01-E525-7BBA62D243E5}"/>
              </a:ext>
            </a:extLst>
          </p:cNvPr>
          <p:cNvSpPr txBox="1"/>
          <p:nvPr/>
        </p:nvSpPr>
        <p:spPr>
          <a:xfrm>
            <a:off x="318262" y="1047436"/>
            <a:ext cx="6850634" cy="3611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978</a:t>
            </a:r>
            <a:r>
              <a:rPr lang="en-US" sz="6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access failures found in ~60 minutes.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1" name="Text Placeholder 3">
            <a:extLst>
              <a:ext uri="{FF2B5EF4-FFF2-40B4-BE49-F238E27FC236}">
                <a16:creationId xmlns:a16="http://schemas.microsoft.com/office/drawing/2014/main" id="{8E8C92C5-B061-1A52-CAA5-E04298DAA1D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84BB050D-DBF4-224A-308E-B5CFD18CAA3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30</a:t>
            </a:fld>
            <a:endParaRPr lang="en-US" sz="1800" dirty="0">
              <a:solidFill>
                <a:srgbClr val="5E5E5E"/>
              </a:solidFill>
            </a:endParaRPr>
          </a:p>
        </p:txBody>
      </p:sp>
    </p:spTree>
    <p:extLst>
      <p:ext uri="{BB962C8B-B14F-4D97-AF65-F5344CB8AC3E}">
        <p14:creationId xmlns:p14="http://schemas.microsoft.com/office/powerpoint/2010/main" val="130015793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Doing this work is hard.</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31</a:t>
            </a:fld>
            <a:endParaRPr lang="en-US" sz="1800" dirty="0">
              <a:solidFill>
                <a:srgbClr val="5E5E5E"/>
              </a:solidFill>
            </a:endParaRPr>
          </a:p>
        </p:txBody>
      </p:sp>
    </p:spTree>
    <p:extLst>
      <p:ext uri="{BB962C8B-B14F-4D97-AF65-F5344CB8AC3E}">
        <p14:creationId xmlns:p14="http://schemas.microsoft.com/office/powerpoint/2010/main" val="370857149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5675563"/>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Discuss: </a:t>
            </a:r>
            <a:r>
              <a:rPr lang="en-US" i="1" dirty="0"/>
              <a:t>Why</a:t>
            </a:r>
            <a:r>
              <a:rPr lang="en-US" dirty="0"/>
              <a:t> do people do this work?</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0104eaf235_0_35"/>
          <p:cNvSpPr txBox="1">
            <a:spLocks noGrp="1"/>
          </p:cNvSpPr>
          <p:nvPr>
            <p:ph type="title"/>
          </p:nvPr>
        </p:nvSpPr>
        <p:spPr>
          <a:xfrm>
            <a:off x="1206450" y="130007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1. Access is a human right</a:t>
            </a:r>
            <a:endParaRPr dirty="0"/>
          </a:p>
        </p:txBody>
      </p:sp>
      <p:sp>
        <p:nvSpPr>
          <p:cNvPr id="179" name="Google Shape;179;g10104eaf235_0_35"/>
          <p:cNvSpPr txBox="1">
            <a:spLocks noGrp="1"/>
          </p:cNvSpPr>
          <p:nvPr>
            <p:ph type="body" idx="1"/>
          </p:nvPr>
        </p:nvSpPr>
        <p:spPr>
          <a:xfrm>
            <a:off x="1183250" y="12169100"/>
            <a:ext cx="21971100" cy="934800"/>
          </a:xfrm>
          <a:prstGeom prst="rect">
            <a:avLst/>
          </a:prstGeom>
        </p:spPr>
        <p:txBody>
          <a:bodyPr spcFirstLastPara="1" wrap="square" lIns="45700" tIns="45700" rIns="45700" bIns="45700" anchor="t" anchorCtr="0">
            <a:normAutofit/>
          </a:bodyPr>
          <a:lstStyle/>
          <a:p>
            <a:pPr marL="0" lvl="0" indent="0" algn="l" rtl="0">
              <a:lnSpc>
                <a:spcPct val="80000"/>
              </a:lnSpc>
              <a:spcBef>
                <a:spcPts val="0"/>
              </a:spcBef>
              <a:spcAft>
                <a:spcPts val="0"/>
              </a:spcAft>
              <a:buSzPts val="688"/>
              <a:buNone/>
            </a:pPr>
            <a:r>
              <a:rPr lang="en-US" sz="2937" u="sng" dirty="0">
                <a:solidFill>
                  <a:schemeClr val="hlink"/>
                </a:solidFill>
                <a:hlinkClick r:id="rId3"/>
              </a:rPr>
              <a:t>https://www.un.org/development/desa/disabilities/convention-on-the-rights-of-persons-with-disabilities/article-9-accessibility.html</a:t>
            </a:r>
            <a:endParaRPr sz="2937" dirty="0"/>
          </a:p>
          <a:p>
            <a:pPr marL="0" lvl="0" indent="0" algn="l" rtl="0">
              <a:lnSpc>
                <a:spcPct val="80000"/>
              </a:lnSpc>
              <a:spcBef>
                <a:spcPts val="0"/>
              </a:spcBef>
              <a:spcAft>
                <a:spcPts val="0"/>
              </a:spcAft>
              <a:buSzPts val="688"/>
              <a:buNone/>
            </a:pPr>
            <a:r>
              <a:rPr lang="en-US" sz="2937" u="sng" dirty="0">
                <a:solidFill>
                  <a:schemeClr val="hlink"/>
                </a:solidFill>
                <a:hlinkClick r:id="rId4"/>
              </a:rPr>
              <a:t>https://www.un.org/development/desa/disabilities/convention-on-the-rights-of-persons-with-disabilities/article-10-right-to-life.html</a:t>
            </a:r>
            <a:endParaRPr sz="2937" dirty="0"/>
          </a:p>
        </p:txBody>
      </p:sp>
      <p:sp>
        <p:nvSpPr>
          <p:cNvPr id="180" name="Google Shape;180;g10104eaf235_0_35"/>
          <p:cNvSpPr txBox="1">
            <a:spLocks noGrp="1"/>
          </p:cNvSpPr>
          <p:nvPr>
            <p:ph type="body" idx="2"/>
          </p:nvPr>
        </p:nvSpPr>
        <p:spPr>
          <a:xfrm>
            <a:off x="1183250" y="5151310"/>
            <a:ext cx="11642413" cy="4599654"/>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dirty="0"/>
              <a:t>Accessibility is an internationally recognized human right.</a:t>
            </a:r>
            <a:endParaRPr dirty="0"/>
          </a:p>
          <a:p>
            <a:pPr marL="0" lvl="0" indent="0" algn="l" rtl="0">
              <a:spcBef>
                <a:spcPts val="1800"/>
              </a:spcBef>
              <a:spcAft>
                <a:spcPts val="0"/>
              </a:spcAft>
              <a:buNone/>
            </a:pPr>
            <a:endParaRPr dirty="0"/>
          </a:p>
          <a:p>
            <a:pPr marL="0" lvl="0" indent="0" algn="l" rtl="0">
              <a:spcBef>
                <a:spcPts val="1800"/>
              </a:spcBef>
              <a:spcAft>
                <a:spcPts val="0"/>
              </a:spcAft>
              <a:buNone/>
            </a:pPr>
            <a:r>
              <a:rPr lang="en-US" dirty="0"/>
              <a:t>It is the morally and ethically correct thing to do.</a:t>
            </a:r>
            <a:endParaRPr dirty="0"/>
          </a:p>
        </p:txBody>
      </p:sp>
      <p:pic>
        <p:nvPicPr>
          <p:cNvPr id="181" name="Google Shape;181;g10104eaf235_0_35" title="united nations logo"/>
          <p:cNvPicPr preferRelativeResize="0"/>
          <p:nvPr/>
        </p:nvPicPr>
        <p:blipFill>
          <a:blip r:embed="rId5">
            <a:alphaModFix/>
          </a:blip>
          <a:stretch>
            <a:fillRect/>
          </a:stretch>
        </p:blipFill>
        <p:spPr>
          <a:xfrm>
            <a:off x="13423900" y="3307762"/>
            <a:ext cx="9753600" cy="8286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0117343390_0_11"/>
          <p:cNvSpPr txBox="1">
            <a:spLocks noGrp="1"/>
          </p:cNvSpPr>
          <p:nvPr>
            <p:ph type="title"/>
          </p:nvPr>
        </p:nvSpPr>
        <p:spPr>
          <a:xfrm>
            <a:off x="1471146" y="6198935"/>
            <a:ext cx="13544265" cy="131813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2. It is expensive to exclude</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0117343390_0_24"/>
          <p:cNvSpPr txBox="1">
            <a:spLocks noGrp="1"/>
          </p:cNvSpPr>
          <p:nvPr>
            <p:ph type="title"/>
          </p:nvPr>
        </p:nvSpPr>
        <p:spPr>
          <a:xfrm>
            <a:off x="831150" y="3533916"/>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15</a:t>
            </a:r>
            <a:r>
              <a:rPr lang="en-US" dirty="0"/>
              <a:t>% of time spent on accessibility…</a:t>
            </a:r>
            <a:endParaRPr dirty="0"/>
          </a:p>
        </p:txBody>
      </p:sp>
      <p:grpSp>
        <p:nvGrpSpPr>
          <p:cNvPr id="202" name="Google Shape;202;g10117343390_0_24">
            <a:extLst>
              <a:ext uri="{C183D7F6-B498-43B3-948B-1728B52AA6E4}">
                <adec:decorative xmlns:adec="http://schemas.microsoft.com/office/drawing/2017/decorative" val="1"/>
              </a:ext>
            </a:extLst>
          </p:cNvPr>
          <p:cNvGrpSpPr/>
          <p:nvPr/>
        </p:nvGrpSpPr>
        <p:grpSpPr>
          <a:xfrm>
            <a:off x="1166831" y="5131338"/>
            <a:ext cx="21945874" cy="892811"/>
            <a:chOff x="437575" y="1193318"/>
            <a:chExt cx="8229600" cy="334800"/>
          </a:xfrm>
        </p:grpSpPr>
        <p:sp>
          <p:nvSpPr>
            <p:cNvPr id="203" name="Google Shape;203;g10117343390_0_24"/>
            <p:cNvSpPr/>
            <p:nvPr/>
          </p:nvSpPr>
          <p:spPr>
            <a:xfrm>
              <a:off x="437575" y="1193318"/>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4" name="Google Shape;204;g10117343390_0_24"/>
            <p:cNvSpPr/>
            <p:nvPr/>
          </p:nvSpPr>
          <p:spPr>
            <a:xfrm>
              <a:off x="437575" y="1193318"/>
              <a:ext cx="1354438"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
        <p:nvSpPr>
          <p:cNvPr id="205" name="Google Shape;205;g10117343390_0_24"/>
          <p:cNvSpPr txBox="1">
            <a:spLocks noGrp="1"/>
          </p:cNvSpPr>
          <p:nvPr>
            <p:ph type="title"/>
          </p:nvPr>
        </p:nvSpPr>
        <p:spPr>
          <a:xfrm>
            <a:off x="831150" y="7562016"/>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 for </a:t>
            </a:r>
            <a:r>
              <a:rPr lang="en-US" b="1" dirty="0"/>
              <a:t>26</a:t>
            </a:r>
            <a:r>
              <a:rPr lang="en-US" dirty="0"/>
              <a:t>% of all people</a:t>
            </a:r>
            <a:endParaRPr dirty="0"/>
          </a:p>
        </p:txBody>
      </p:sp>
      <p:grpSp>
        <p:nvGrpSpPr>
          <p:cNvPr id="206" name="Google Shape;206;g10117343390_0_24">
            <a:extLst>
              <a:ext uri="{C183D7F6-B498-43B3-948B-1728B52AA6E4}">
                <adec:decorative xmlns:adec="http://schemas.microsoft.com/office/drawing/2017/decorative" val="1"/>
              </a:ext>
            </a:extLst>
          </p:cNvPr>
          <p:cNvGrpSpPr/>
          <p:nvPr/>
        </p:nvGrpSpPr>
        <p:grpSpPr>
          <a:xfrm>
            <a:off x="1166831" y="9159473"/>
            <a:ext cx="21945874" cy="892827"/>
            <a:chOff x="437575" y="2703850"/>
            <a:chExt cx="8229600" cy="334806"/>
          </a:xfrm>
        </p:grpSpPr>
        <p:sp>
          <p:nvSpPr>
            <p:cNvPr id="207" name="Google Shape;207;g10117343390_0_24"/>
            <p:cNvSpPr/>
            <p:nvPr/>
          </p:nvSpPr>
          <p:spPr>
            <a:xfrm>
              <a:off x="437575" y="2703856"/>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8" name="Google Shape;208;g10117343390_0_24"/>
            <p:cNvSpPr/>
            <p:nvPr/>
          </p:nvSpPr>
          <p:spPr>
            <a:xfrm>
              <a:off x="437575" y="2703850"/>
              <a:ext cx="2258100"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198685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9" name="Google Shape;209;g10117343390_0_24"/>
          <p:cNvSpPr txBox="1">
            <a:spLocks noGrp="1"/>
          </p:cNvSpPr>
          <p:nvPr>
            <p:ph type="title"/>
          </p:nvPr>
        </p:nvSpPr>
        <p:spPr>
          <a:xfrm>
            <a:off x="831150" y="3801979"/>
            <a:ext cx="22721700" cy="2272251"/>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Fixing inaccessibility takes </a:t>
            </a:r>
            <a:r>
              <a:rPr lang="en-US" b="1" dirty="0"/>
              <a:t>1.5 – 10x </a:t>
            </a:r>
            <a:r>
              <a:rPr lang="en-US" dirty="0"/>
              <a:t>more time if done </a:t>
            </a:r>
            <a:r>
              <a:rPr lang="en-US" i="1" dirty="0"/>
              <a:t>after</a:t>
            </a:r>
            <a:r>
              <a:rPr lang="en-US" dirty="0"/>
              <a:t> something is built.</a:t>
            </a:r>
            <a:endParaRPr dirty="0"/>
          </a:p>
        </p:txBody>
      </p:sp>
    </p:spTree>
    <p:extLst>
      <p:ext uri="{BB962C8B-B14F-4D97-AF65-F5344CB8AC3E}">
        <p14:creationId xmlns:p14="http://schemas.microsoft.com/office/powerpoint/2010/main" val="3741700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0117343390_0_24"/>
          <p:cNvSpPr txBox="1">
            <a:spLocks noGrp="1"/>
          </p:cNvSpPr>
          <p:nvPr>
            <p:ph type="title"/>
          </p:nvPr>
        </p:nvSpPr>
        <p:spPr>
          <a:xfrm>
            <a:off x="831150" y="3533916"/>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Time spent on accessibility during making:</a:t>
            </a:r>
            <a:endParaRPr dirty="0"/>
          </a:p>
        </p:txBody>
      </p:sp>
      <p:grpSp>
        <p:nvGrpSpPr>
          <p:cNvPr id="202" name="Google Shape;202;g10117343390_0_24">
            <a:extLst>
              <a:ext uri="{C183D7F6-B498-43B3-948B-1728B52AA6E4}">
                <adec:decorative xmlns:adec="http://schemas.microsoft.com/office/drawing/2017/decorative" val="1"/>
              </a:ext>
            </a:extLst>
          </p:cNvPr>
          <p:cNvGrpSpPr/>
          <p:nvPr/>
        </p:nvGrpSpPr>
        <p:grpSpPr>
          <a:xfrm>
            <a:off x="1166831" y="5131338"/>
            <a:ext cx="21945874" cy="892811"/>
            <a:chOff x="437575" y="1193318"/>
            <a:chExt cx="8229600" cy="334800"/>
          </a:xfrm>
        </p:grpSpPr>
        <p:sp>
          <p:nvSpPr>
            <p:cNvPr id="203" name="Google Shape;203;g10117343390_0_24"/>
            <p:cNvSpPr/>
            <p:nvPr/>
          </p:nvSpPr>
          <p:spPr>
            <a:xfrm>
              <a:off x="437575" y="1193318"/>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4" name="Google Shape;204;g10117343390_0_24"/>
            <p:cNvSpPr/>
            <p:nvPr/>
          </p:nvSpPr>
          <p:spPr>
            <a:xfrm>
              <a:off x="437575" y="1193318"/>
              <a:ext cx="1354438"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
        <p:nvSpPr>
          <p:cNvPr id="205" name="Google Shape;205;g10117343390_0_24"/>
          <p:cNvSpPr txBox="1">
            <a:spLocks noGrp="1"/>
          </p:cNvSpPr>
          <p:nvPr>
            <p:ph type="title"/>
          </p:nvPr>
        </p:nvSpPr>
        <p:spPr>
          <a:xfrm>
            <a:off x="831150" y="7562016"/>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Time spent making up for work not done:</a:t>
            </a:r>
            <a:endParaRPr b="1" dirty="0"/>
          </a:p>
        </p:txBody>
      </p:sp>
      <p:grpSp>
        <p:nvGrpSpPr>
          <p:cNvPr id="2" name="Google Shape;210;g10117343390_0_24">
            <a:extLst>
              <a:ext uri="{FF2B5EF4-FFF2-40B4-BE49-F238E27FC236}">
                <a16:creationId xmlns:a16="http://schemas.microsoft.com/office/drawing/2014/main" id="{09E51348-5DCA-EC7C-1140-E4DF678B75E4}"/>
              </a:ext>
              <a:ext uri="{C183D7F6-B498-43B3-948B-1728B52AA6E4}">
                <adec:decorative xmlns:adec="http://schemas.microsoft.com/office/drawing/2017/decorative" val="1"/>
              </a:ext>
            </a:extLst>
          </p:cNvPr>
          <p:cNvGrpSpPr/>
          <p:nvPr/>
        </p:nvGrpSpPr>
        <p:grpSpPr>
          <a:xfrm>
            <a:off x="1166831" y="9089316"/>
            <a:ext cx="21945874" cy="892811"/>
            <a:chOff x="437575" y="4181043"/>
            <a:chExt cx="8229600" cy="334800"/>
          </a:xfrm>
        </p:grpSpPr>
        <p:sp>
          <p:nvSpPr>
            <p:cNvPr id="3" name="Google Shape;211;g10117343390_0_24">
              <a:extLst>
                <a:ext uri="{FF2B5EF4-FFF2-40B4-BE49-F238E27FC236}">
                  <a16:creationId xmlns:a16="http://schemas.microsoft.com/office/drawing/2014/main" id="{F98E6F85-AF26-EFB5-28B8-FEC43FBEF36A}"/>
                </a:ext>
              </a:extLst>
            </p:cNvPr>
            <p:cNvSpPr/>
            <p:nvPr/>
          </p:nvSpPr>
          <p:spPr>
            <a:xfrm>
              <a:off x="437575" y="4181043"/>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4" name="Google Shape;212;g10117343390_0_24">
              <a:extLst>
                <a:ext uri="{FF2B5EF4-FFF2-40B4-BE49-F238E27FC236}">
                  <a16:creationId xmlns:a16="http://schemas.microsoft.com/office/drawing/2014/main" id="{3E5F2E7E-C79F-2664-E4F1-4BBDB9DF79E6}"/>
                </a:ext>
              </a:extLst>
            </p:cNvPr>
            <p:cNvSpPr/>
            <p:nvPr/>
          </p:nvSpPr>
          <p:spPr>
            <a:xfrm>
              <a:off x="437575" y="4181043"/>
              <a:ext cx="8229600"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grpSp>
        <p:nvGrpSpPr>
          <p:cNvPr id="5" name="Google Shape;210;g10117343390_0_24">
            <a:extLst>
              <a:ext uri="{FF2B5EF4-FFF2-40B4-BE49-F238E27FC236}">
                <a16:creationId xmlns:a16="http://schemas.microsoft.com/office/drawing/2014/main" id="{FF0EDEE1-2F4E-BDF2-C716-E93064043BC9}"/>
              </a:ext>
              <a:ext uri="{C183D7F6-B498-43B3-948B-1728B52AA6E4}">
                <adec:decorative xmlns:adec="http://schemas.microsoft.com/office/drawing/2017/decorative" val="1"/>
              </a:ext>
            </a:extLst>
          </p:cNvPr>
          <p:cNvGrpSpPr/>
          <p:nvPr/>
        </p:nvGrpSpPr>
        <p:grpSpPr>
          <a:xfrm>
            <a:off x="1166831" y="10388729"/>
            <a:ext cx="21945874" cy="892811"/>
            <a:chOff x="437575" y="4181043"/>
            <a:chExt cx="8229600" cy="334800"/>
          </a:xfrm>
        </p:grpSpPr>
        <p:sp>
          <p:nvSpPr>
            <p:cNvPr id="6" name="Google Shape;211;g10117343390_0_24">
              <a:extLst>
                <a:ext uri="{FF2B5EF4-FFF2-40B4-BE49-F238E27FC236}">
                  <a16:creationId xmlns:a16="http://schemas.microsoft.com/office/drawing/2014/main" id="{17D783B0-ED42-BBED-AE61-F9578F4A964E}"/>
                </a:ext>
              </a:extLst>
            </p:cNvPr>
            <p:cNvSpPr/>
            <p:nvPr/>
          </p:nvSpPr>
          <p:spPr>
            <a:xfrm>
              <a:off x="437575" y="4181043"/>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7" name="Google Shape;212;g10117343390_0_24">
              <a:extLst>
                <a:ext uri="{FF2B5EF4-FFF2-40B4-BE49-F238E27FC236}">
                  <a16:creationId xmlns:a16="http://schemas.microsoft.com/office/drawing/2014/main" id="{5D18997E-85FF-1486-4E02-EE87CF607AB0}"/>
                </a:ext>
              </a:extLst>
            </p:cNvPr>
            <p:cNvSpPr/>
            <p:nvPr/>
          </p:nvSpPr>
          <p:spPr>
            <a:xfrm>
              <a:off x="437575" y="4181043"/>
              <a:ext cx="4114800"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30069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0117343390_0_11"/>
          <p:cNvSpPr txBox="1">
            <a:spLocks noGrp="1"/>
          </p:cNvSpPr>
          <p:nvPr>
            <p:ph type="title"/>
          </p:nvPr>
        </p:nvSpPr>
        <p:spPr>
          <a:xfrm>
            <a:off x="1206450" y="5227049"/>
            <a:ext cx="12846434" cy="3261901"/>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3. “Design for One, Extend to All” is better design work</a:t>
            </a:r>
            <a:endParaRPr dirty="0"/>
          </a:p>
        </p:txBody>
      </p:sp>
      <p:sp>
        <p:nvSpPr>
          <p:cNvPr id="194" name="Google Shape;194;g10117343390_0_11"/>
          <p:cNvSpPr txBox="1">
            <a:spLocks noGrp="1"/>
          </p:cNvSpPr>
          <p:nvPr>
            <p:ph type="body" idx="1"/>
          </p:nvPr>
        </p:nvSpPr>
        <p:spPr>
          <a:xfrm>
            <a:off x="683775" y="11790947"/>
            <a:ext cx="14676865" cy="1385631"/>
          </a:xfrm>
          <a:prstGeom prst="rect">
            <a:avLst/>
          </a:prstGeom>
        </p:spPr>
        <p:txBody>
          <a:bodyPr spcFirstLastPara="1" wrap="square" lIns="45700" tIns="45700" rIns="45700" bIns="45700" anchor="t" anchorCtr="0">
            <a:normAutofit fontScale="62500" lnSpcReduction="20000"/>
          </a:bodyPr>
          <a:lstStyle/>
          <a:p>
            <a:pPr marL="0" lvl="0" indent="0" algn="l" rtl="0">
              <a:spcBef>
                <a:spcPts val="0"/>
              </a:spcBef>
              <a:spcAft>
                <a:spcPts val="0"/>
              </a:spcAft>
              <a:buNone/>
            </a:pPr>
            <a:r>
              <a:rPr lang="en-US" dirty="0"/>
              <a:t>Microsoft’s Inclusive Design 101 Toolkit: </a:t>
            </a:r>
            <a:r>
              <a:rPr lang="en-US" u="sng" dirty="0">
                <a:solidFill>
                  <a:schemeClr val="hlink"/>
                </a:solidFill>
                <a:hlinkClick r:id="rId3"/>
              </a:rPr>
              <a:t>https://download.microsoft.com/download/b/0/d/b0d4bf87-09ce-4417-8f28-d60703d672ed/inclusive_toolkit_manual_final.pdf</a:t>
            </a:r>
            <a:endParaRPr dirty="0"/>
          </a:p>
        </p:txBody>
      </p:sp>
      <p:pic>
        <p:nvPicPr>
          <p:cNvPr id="196" name="Google Shape;196;g10117343390_0_11" descr="Disability can be Permanent, Temporary, or Situational and can affect someone's ability to Touch, See, Hear, or Speak." title="Types of disability"/>
          <p:cNvPicPr preferRelativeResize="0"/>
          <p:nvPr/>
        </p:nvPicPr>
        <p:blipFill>
          <a:blip r:embed="rId4">
            <a:alphaModFix/>
          </a:blip>
          <a:stretch>
            <a:fillRect/>
          </a:stretch>
        </p:blipFill>
        <p:spPr>
          <a:xfrm>
            <a:off x="15360640" y="477532"/>
            <a:ext cx="7816910" cy="12699046"/>
          </a:xfrm>
          <a:prstGeom prst="rect">
            <a:avLst/>
          </a:prstGeom>
          <a:noFill/>
          <a:ln>
            <a:noFill/>
          </a:ln>
        </p:spPr>
      </p:pic>
    </p:spTree>
    <p:extLst>
      <p:ext uri="{BB962C8B-B14F-4D97-AF65-F5344CB8AC3E}">
        <p14:creationId xmlns:p14="http://schemas.microsoft.com/office/powerpoint/2010/main" val="83700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Slide Number Placeholder 5">
            <a:extLst>
              <a:ext uri="{FF2B5EF4-FFF2-40B4-BE49-F238E27FC236}">
                <a16:creationId xmlns:a16="http://schemas.microsoft.com/office/drawing/2014/main" id="{0071A0B5-50C7-C0AC-45CF-686F10A7828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39</a:t>
            </a:fld>
            <a:endParaRPr lang="en-US" sz="1800" dirty="0">
              <a:solidFill>
                <a:srgbClr val="5E5E5E"/>
              </a:solidFill>
            </a:endParaRPr>
          </a:p>
        </p:txBody>
      </p:sp>
    </p:spTree>
    <p:extLst>
      <p:ext uri="{BB962C8B-B14F-4D97-AF65-F5344CB8AC3E}">
        <p14:creationId xmlns:p14="http://schemas.microsoft.com/office/powerpoint/2010/main" val="1844508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6165342"/>
            <a:ext cx="21971000" cy="1385316"/>
          </a:xfrm>
        </p:spPr>
        <p:txBody>
          <a:bodyPr>
            <a:normAutofit/>
          </a:bodyPr>
          <a:lstStyle/>
          <a:p>
            <a:r>
              <a:rPr lang="en-US" sz="8800" dirty="0"/>
              <a:t>Why do we do science?</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4</a:t>
            </a:fld>
            <a:endParaRPr lang="en-US" dirty="0"/>
          </a:p>
        </p:txBody>
      </p:sp>
    </p:spTree>
    <p:extLst>
      <p:ext uri="{BB962C8B-B14F-4D97-AF65-F5344CB8AC3E}">
        <p14:creationId xmlns:p14="http://schemas.microsoft.com/office/powerpoint/2010/main" val="427247330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5">
            <a:extLst>
              <a:ext uri="{FF2B5EF4-FFF2-40B4-BE49-F238E27FC236}">
                <a16:creationId xmlns:a16="http://schemas.microsoft.com/office/drawing/2014/main" id="{F1565899-6DEF-6629-7918-1BDA01D7806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40</a:t>
            </a:fld>
            <a:endParaRPr lang="en-US" sz="1800" dirty="0">
              <a:solidFill>
                <a:srgbClr val="5E5E5E"/>
              </a:solidFill>
            </a:endParaRPr>
          </a:p>
        </p:txBody>
      </p:sp>
    </p:spTree>
    <p:extLst>
      <p:ext uri="{BB962C8B-B14F-4D97-AF65-F5344CB8AC3E}">
        <p14:creationId xmlns:p14="http://schemas.microsoft.com/office/powerpoint/2010/main" val="3652097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5">
            <a:extLst>
              <a:ext uri="{FF2B5EF4-FFF2-40B4-BE49-F238E27FC236}">
                <a16:creationId xmlns:a16="http://schemas.microsoft.com/office/drawing/2014/main" id="{E92B4F48-29A7-9B2A-7643-059197D7542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41</a:t>
            </a:fld>
            <a:endParaRPr lang="en-US" sz="1800" dirty="0">
              <a:solidFill>
                <a:srgbClr val="5E5E5E"/>
              </a:solidFill>
            </a:endParaRPr>
          </a:p>
        </p:txBody>
      </p:sp>
    </p:spTree>
    <p:extLst>
      <p:ext uri="{BB962C8B-B14F-4D97-AF65-F5344CB8AC3E}">
        <p14:creationId xmlns:p14="http://schemas.microsoft.com/office/powerpoint/2010/main" val="1723332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3" name="Slide Number Placeholder 5">
            <a:extLst>
              <a:ext uri="{FF2B5EF4-FFF2-40B4-BE49-F238E27FC236}">
                <a16:creationId xmlns:a16="http://schemas.microsoft.com/office/drawing/2014/main" id="{E12DE426-561F-FA0B-1CC5-E4BCB574F2F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42</a:t>
            </a:fld>
            <a:endParaRPr lang="en-US" sz="1800" dirty="0">
              <a:solidFill>
                <a:srgbClr val="5E5E5E"/>
              </a:solidFill>
            </a:endParaRPr>
          </a:p>
        </p:txBody>
      </p:sp>
    </p:spTree>
    <p:extLst>
      <p:ext uri="{BB962C8B-B14F-4D97-AF65-F5344CB8AC3E}">
        <p14:creationId xmlns:p14="http://schemas.microsoft.com/office/powerpoint/2010/main" val="1996336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2" name="Google Shape;499;g10104eaf235_1_87">
            <a:extLst>
              <a:ext uri="{FF2B5EF4-FFF2-40B4-BE49-F238E27FC236}">
                <a16:creationId xmlns:a16="http://schemas.microsoft.com/office/drawing/2014/main" id="{986EDF36-66DB-FE97-BA62-B228E439F5A9}"/>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But how much of this is inaccessible?</a:t>
            </a:r>
          </a:p>
        </p:txBody>
      </p:sp>
      <p:cxnSp>
        <p:nvCxnSpPr>
          <p:cNvPr id="4" name="Straight Arrow Connector 3">
            <a:extLst>
              <a:ext uri="{FF2B5EF4-FFF2-40B4-BE49-F238E27FC236}">
                <a16:creationId xmlns:a16="http://schemas.microsoft.com/office/drawing/2014/main" id="{CC96F142-19CD-0408-3E0C-7D6580EDE778}"/>
              </a:ext>
            </a:extLst>
          </p:cNvPr>
          <p:cNvCxnSpPr/>
          <p:nvPr/>
        </p:nvCxnSpPr>
        <p:spPr>
          <a:xfrm flipH="1" flipV="1">
            <a:off x="10702636" y="4364182"/>
            <a:ext cx="1641764" cy="1812961"/>
          </a:xfrm>
          <a:prstGeom prst="straightConnector1">
            <a:avLst/>
          </a:prstGeom>
          <a:noFill/>
          <a:ln w="101600" cap="flat">
            <a:solidFill>
              <a:srgbClr val="000000"/>
            </a:solidFill>
            <a:prstDash val="solid"/>
            <a:miter lim="400000"/>
            <a:headEnd type="triangle" w="lg" len="lg"/>
            <a:tailEnd type="none"/>
          </a:ln>
          <a:effectLst/>
          <a:sp3d/>
        </p:spPr>
        <p:style>
          <a:lnRef idx="0">
            <a:scrgbClr r="0" g="0" b="0"/>
          </a:lnRef>
          <a:fillRef idx="0">
            <a:scrgbClr r="0" g="0" b="0"/>
          </a:fillRef>
          <a:effectRef idx="0">
            <a:scrgbClr r="0" g="0" b="0"/>
          </a:effectRef>
          <a:fontRef idx="none"/>
        </p:style>
      </p:cxnSp>
      <p:sp>
        <p:nvSpPr>
          <p:cNvPr id="3" name="Google Shape;505;g10104eaf235_1_87">
            <a:extLst>
              <a:ext uri="{FF2B5EF4-FFF2-40B4-BE49-F238E27FC236}">
                <a16:creationId xmlns:a16="http://schemas.microsoft.com/office/drawing/2014/main" id="{C8550770-988A-07D1-86AC-1B6BCF23F7C8}"/>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E59322D-7291-6F28-380C-38643A8C00D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43</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E4FD0C6B-C26E-176C-B47C-E262937C0FD6}"/>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a:t>Things</a:t>
            </a:r>
            <a:endParaRPr lang="en-US" sz="5500" dirty="0"/>
          </a:p>
        </p:txBody>
      </p:sp>
    </p:spTree>
    <p:extLst>
      <p:ext uri="{BB962C8B-B14F-4D97-AF65-F5344CB8AC3E}">
        <p14:creationId xmlns:p14="http://schemas.microsoft.com/office/powerpoint/2010/main" val="3575300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2331464" y="3243082"/>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97-99.9%</a:t>
            </a:r>
          </a:p>
        </p:txBody>
      </p:sp>
      <p:sp>
        <p:nvSpPr>
          <p:cNvPr id="23" name="Google Shape;505;g10104eaf235_1_87">
            <a:extLst>
              <a:ext uri="{FF2B5EF4-FFF2-40B4-BE49-F238E27FC236}">
                <a16:creationId xmlns:a16="http://schemas.microsoft.com/office/drawing/2014/main" id="{1A84021B-A97D-67CC-402F-7779111C53CA}"/>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25" name="Text Placeholder 3">
            <a:extLst>
              <a:ext uri="{FF2B5EF4-FFF2-40B4-BE49-F238E27FC236}">
                <a16:creationId xmlns:a16="http://schemas.microsoft.com/office/drawing/2014/main" id="{2AD55E6C-D6FD-30D8-CF8C-B43DFEBF4C5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fontScale="925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World Wide Web Consortium. “The </a:t>
            </a:r>
            <a:r>
              <a:rPr lang="en-US" dirty="0" err="1">
                <a:latin typeface="Helvetica Neue UltraLight" panose="02000206000000020004" pitchFamily="2" charset="0"/>
                <a:ea typeface="Helvetica Neue UltraLight" panose="02000206000000020004" pitchFamily="2" charset="0"/>
              </a:rPr>
              <a:t>WebAIM</a:t>
            </a:r>
            <a:r>
              <a:rPr lang="en-US" dirty="0">
                <a:latin typeface="Helvetica Neue UltraLight" panose="02000206000000020004" pitchFamily="2" charset="0"/>
                <a:ea typeface="Helvetica Neue UltraLight" panose="02000206000000020004" pitchFamily="2" charset="0"/>
              </a:rPr>
              <a:t> Million.”</a:t>
            </a:r>
          </a:p>
        </p:txBody>
      </p:sp>
      <p:sp>
        <p:nvSpPr>
          <p:cNvPr id="28" name="Slide Number Placeholder 2">
            <a:extLst>
              <a:ext uri="{FF2B5EF4-FFF2-40B4-BE49-F238E27FC236}">
                <a16:creationId xmlns:a16="http://schemas.microsoft.com/office/drawing/2014/main" id="{EBCB889A-7A1D-FA7A-6413-F45E6EF8C32F}"/>
              </a:ext>
            </a:extLst>
          </p:cNvPr>
          <p:cNvSpPr txBox="1">
            <a:spLocks/>
          </p:cNvSpPr>
          <p:nvPr/>
        </p:nvSpPr>
        <p:spPr>
          <a:xfrm>
            <a:off x="11846688" y="12822854"/>
            <a:ext cx="690622"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none" lIns="50800" tIns="50800" rIns="50800" bIns="50800" anchor="b" anchorCtr="0">
            <a:no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lnSpc>
                <a:spcPct val="90000"/>
              </a:lnSpc>
              <a:spcAft>
                <a:spcPts val="600"/>
              </a:spcAft>
            </a:pPr>
            <a:fld id="{86CB4B4D-7CA3-9044-876B-883B54F8677D}" type="slidenum">
              <a:rPr lang="en-US" sz="1800" smtClean="0">
                <a:solidFill>
                  <a:srgbClr val="5E5E5E"/>
                </a:solidFill>
              </a:rPr>
              <a:pPr hangingPunct="1">
                <a:lnSpc>
                  <a:spcPct val="90000"/>
                </a:lnSpc>
                <a:spcAft>
                  <a:spcPts val="600"/>
                </a:spcAft>
              </a:pPr>
              <a:t>44</a:t>
            </a:fld>
            <a:endParaRPr lang="en-US" sz="1800" dirty="0">
              <a:solidFill>
                <a:srgbClr val="5E5E5E"/>
              </a:solidFill>
            </a:endParaRPr>
          </a:p>
        </p:txBody>
      </p:sp>
      <p:sp>
        <p:nvSpPr>
          <p:cNvPr id="31" name="Google Shape;499;g10104eaf235_1_87">
            <a:extLst>
              <a:ext uri="{FF2B5EF4-FFF2-40B4-BE49-F238E27FC236}">
                <a16:creationId xmlns:a16="http://schemas.microsoft.com/office/drawing/2014/main" id="{7CCCAEEF-6F61-0666-1093-9CC9C794ADEE}"/>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
        <p:nvSpPr>
          <p:cNvPr id="32" name="Google Shape;497;g10104eaf235_1_87">
            <a:extLst>
              <a:ext uri="{FF2B5EF4-FFF2-40B4-BE49-F238E27FC236}">
                <a16:creationId xmlns:a16="http://schemas.microsoft.com/office/drawing/2014/main" id="{3480F3B4-A66C-9837-A635-871D6B27D664}"/>
              </a:ext>
            </a:extLst>
          </p:cNvPr>
          <p:cNvSpPr/>
          <p:nvPr/>
        </p:nvSpPr>
        <p:spPr>
          <a:xfrm>
            <a:off x="8565493" y="4405747"/>
            <a:ext cx="8254125" cy="6382512"/>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rgbClr val="5E5E5E"/>
          </a:solidFill>
          <a:ln w="76200" cap="flat" cmpd="sng">
            <a:solidFill>
              <a:schemeClr val="dk2"/>
            </a:solidFill>
            <a:prstDash val="solid"/>
            <a:round/>
            <a:headEnd type="none" w="med" len="med"/>
            <a:tailEnd type="none" w="med" len="med"/>
          </a:ln>
        </p:spPr>
        <p:txBody>
          <a:bodyPr/>
          <a:lstStyle/>
          <a:p>
            <a:endParaRPr lang="en-US" dirty="0"/>
          </a:p>
        </p:txBody>
      </p:sp>
    </p:spTree>
    <p:extLst>
      <p:ext uri="{BB962C8B-B14F-4D97-AF65-F5344CB8AC3E}">
        <p14:creationId xmlns:p14="http://schemas.microsoft.com/office/powerpoint/2010/main" val="3612009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52400" cap="flat" cmpd="sng">
            <a:solidFill>
              <a:srgbClr val="000000"/>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52400" cap="flat" cmpd="sng">
            <a:solidFill>
              <a:srgbClr val="000000"/>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143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Dreaming of ideals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b="1"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45</a:t>
            </a:fld>
            <a:endParaRPr lang="en-US" sz="1800" dirty="0">
              <a:solidFill>
                <a:srgbClr val="5E5E5E"/>
              </a:solidFill>
            </a:endParaRPr>
          </a:p>
        </p:txBody>
      </p:sp>
      <p:sp>
        <p:nvSpPr>
          <p:cNvPr id="5" name="Google Shape;499;g10104eaf235_1_87">
            <a:extLst>
              <a:ext uri="{FF2B5EF4-FFF2-40B4-BE49-F238E27FC236}">
                <a16:creationId xmlns:a16="http://schemas.microsoft.com/office/drawing/2014/main" id="{1339EB9D-672A-694F-A8B5-FA12436E8227}"/>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1567196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52400" cap="flat" cmpd="sng">
            <a:solidFill>
              <a:srgbClr val="000000"/>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The knowledgeable “specialist” intervenes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46</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A01443A5-E4EC-E31F-D0BB-7BCB6D46075F}"/>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987280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latin typeface="Helvetica Neue" panose="02000503000000020004" pitchFamily="2" charset="0"/>
                <a:ea typeface="Helvetica Neue" panose="02000503000000020004" pitchFamily="2" charset="0"/>
                <a:cs typeface="Helvetica Neue" panose="02000503000000020004" pitchFamily="2" charset="0"/>
              </a:rPr>
              <a:t>Creators</a:t>
            </a:r>
            <a:endParaRPr sz="55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change our systems, laws, and environments</a:t>
            </a:r>
          </a:p>
        </p:txBody>
      </p:sp>
      <p:sp>
        <p:nvSpPr>
          <p:cNvPr id="2" name="Google Shape;505;g10104eaf235_1_87">
            <a:extLst>
              <a:ext uri="{FF2B5EF4-FFF2-40B4-BE49-F238E27FC236}">
                <a16:creationId xmlns:a16="http://schemas.microsoft.com/office/drawing/2014/main" id="{71779EC4-E9DC-24F6-AB80-6E8927D76779}"/>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4248A169-0353-3414-BF92-A9ABF57733B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47</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76EECA98-D40A-DB0A-F72D-4A9547E1A298}"/>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273824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Tools</a:t>
            </a:r>
            <a:endParaRPr sz="5500" b="1"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give creators better tools</a:t>
            </a:r>
          </a:p>
        </p:txBody>
      </p:sp>
      <p:sp>
        <p:nvSpPr>
          <p:cNvPr id="2" name="Google Shape;505;g10104eaf235_1_87">
            <a:extLst>
              <a:ext uri="{FF2B5EF4-FFF2-40B4-BE49-F238E27FC236}">
                <a16:creationId xmlns:a16="http://schemas.microsoft.com/office/drawing/2014/main" id="{216EB48B-A2E0-DC62-A34E-E140F4F0C93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CD90DF96-FAEB-F9F5-8B9E-E642F78D76D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48</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A2FE2EFC-3875-6382-83F3-439DD38BBDA1}"/>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630700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Knowledge</a:t>
            </a:r>
            <a:endParaRPr sz="5500" b="1"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Created Things (now)</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4933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575549" y="2533298"/>
            <a:ext cx="12247815" cy="392018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77500" lnSpcReduction="2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Chartability seeks to add knowledge as a tool to motivate practitioner behavior. </a:t>
            </a:r>
          </a:p>
        </p:txBody>
      </p:sp>
      <p:sp>
        <p:nvSpPr>
          <p:cNvPr id="3" name="Slide Number Placeholder 5">
            <a:extLst>
              <a:ext uri="{FF2B5EF4-FFF2-40B4-BE49-F238E27FC236}">
                <a16:creationId xmlns:a16="http://schemas.microsoft.com/office/drawing/2014/main" id="{A12FC13D-BCDB-C2CF-5784-5253995AAB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49</a:t>
            </a:fld>
            <a:endParaRPr lang="en-US" sz="1800" dirty="0">
              <a:solidFill>
                <a:srgbClr val="5E5E5E"/>
              </a:solidFill>
            </a:endParaRPr>
          </a:p>
        </p:txBody>
      </p:sp>
    </p:spTree>
    <p:extLst>
      <p:ext uri="{BB962C8B-B14F-4D97-AF65-F5344CB8AC3E}">
        <p14:creationId xmlns:p14="http://schemas.microsoft.com/office/powerpoint/2010/main" val="3214544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6165342"/>
            <a:ext cx="21971000" cy="1385316"/>
          </a:xfrm>
        </p:spPr>
        <p:txBody>
          <a:bodyPr>
            <a:normAutofit/>
          </a:bodyPr>
          <a:lstStyle/>
          <a:p>
            <a:r>
              <a:rPr lang="en-US" sz="8800" dirty="0"/>
              <a:t>Where do we put our scientific findings?</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5</a:t>
            </a:fld>
            <a:endParaRPr lang="en-US" dirty="0"/>
          </a:p>
        </p:txBody>
      </p:sp>
    </p:spTree>
    <p:extLst>
      <p:ext uri="{BB962C8B-B14F-4D97-AF65-F5344CB8AC3E}">
        <p14:creationId xmlns:p14="http://schemas.microsoft.com/office/powerpoint/2010/main" val="327043794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0104eaf235_0_47"/>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What is an inaccessible experience like?</a:t>
            </a:r>
            <a:endParaRPr/>
          </a:p>
        </p:txBody>
      </p:sp>
      <p:sp>
        <p:nvSpPr>
          <p:cNvPr id="250" name="Google Shape;250;g10104eaf235_0_47"/>
          <p:cNvSpPr txBox="1">
            <a:spLocks noGrp="1"/>
          </p:cNvSpPr>
          <p:nvPr>
            <p:ph type="body" idx="1"/>
          </p:nvPr>
        </p:nvSpPr>
        <p:spPr>
          <a:xfrm>
            <a:off x="1206500" y="2372962"/>
            <a:ext cx="21971100" cy="934800"/>
          </a:xfrm>
          <a:prstGeom prst="rect">
            <a:avLst/>
          </a:prstGeom>
        </p:spPr>
        <p:txBody>
          <a:bodyPr spcFirstLastPara="1" wrap="square" lIns="45700" tIns="45700" rIns="45700" bIns="45700" anchor="t" anchorCtr="0">
            <a:normAutofit/>
          </a:bodyPr>
          <a:lstStyle/>
          <a:p>
            <a:pPr marL="0" lvl="0" indent="0" algn="l" rtl="0">
              <a:spcBef>
                <a:spcPts val="0"/>
              </a:spcBef>
              <a:spcAft>
                <a:spcPts val="0"/>
              </a:spcAft>
              <a:buNone/>
            </a:pPr>
            <a:r>
              <a:rPr lang="en-US"/>
              <a:t>Credit: Sarah Fossheim </a:t>
            </a:r>
            <a:r>
              <a:rPr lang="en-US" u="sng">
                <a:solidFill>
                  <a:schemeClr val="hlink"/>
                </a:solidFill>
                <a:hlinkClick r:id="rId3"/>
              </a:rPr>
              <a:t>on twitter</a:t>
            </a:r>
            <a:endParaRPr/>
          </a:p>
        </p:txBody>
      </p:sp>
      <p:pic>
        <p:nvPicPr>
          <p:cNvPr id="251" name="Google Shape;251;g10104eaf235_0_47" title="Link to screen reader video">
            <a:hlinkClick r:id="rId3"/>
          </p:cNvPr>
          <p:cNvPicPr preferRelativeResize="0"/>
          <p:nvPr/>
        </p:nvPicPr>
        <p:blipFill>
          <a:blip r:embed="rId4">
            <a:alphaModFix/>
          </a:blip>
          <a:stretch>
            <a:fillRect/>
          </a:stretch>
        </p:blipFill>
        <p:spPr>
          <a:xfrm>
            <a:off x="4989695" y="4227600"/>
            <a:ext cx="14404612" cy="825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0104eaf235_1_0"/>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Explore: An interactive bar chart</a:t>
            </a:r>
            <a:endParaRPr dirty="0"/>
          </a:p>
        </p:txBody>
      </p:sp>
      <p:sp>
        <p:nvSpPr>
          <p:cNvPr id="264" name="Google Shape;264;g10104eaf235_1_0"/>
          <p:cNvSpPr txBox="1">
            <a:spLocks noGrp="1"/>
          </p:cNvSpPr>
          <p:nvPr>
            <p:ph type="body" idx="1"/>
          </p:nvPr>
        </p:nvSpPr>
        <p:spPr>
          <a:xfrm>
            <a:off x="1206500" y="2372962"/>
            <a:ext cx="21971100" cy="934800"/>
          </a:xfrm>
          <a:prstGeom prst="rect">
            <a:avLst/>
          </a:prstGeom>
        </p:spPr>
        <p:txBody>
          <a:bodyPr spcFirstLastPara="1" wrap="square" lIns="45700" tIns="45700" rIns="45700" bIns="45700" anchor="t" anchorCtr="0">
            <a:normAutofit/>
          </a:bodyPr>
          <a:lstStyle/>
          <a:p>
            <a:pPr marL="0" lvl="0" indent="0"/>
            <a:r>
              <a:rPr lang="en-US" u="sng" dirty="0">
                <a:solidFill>
                  <a:schemeClr val="hlink"/>
                </a:solidFill>
              </a:rPr>
              <a:t>https://</a:t>
            </a:r>
            <a:r>
              <a:rPr lang="en-US" u="sng" dirty="0" err="1">
                <a:solidFill>
                  <a:schemeClr val="hlink"/>
                </a:solidFill>
              </a:rPr>
              <a:t>frankelavsky.github.io</a:t>
            </a:r>
            <a:r>
              <a:rPr lang="en-US" u="sng" dirty="0">
                <a:solidFill>
                  <a:schemeClr val="hlink"/>
                </a:solidFill>
              </a:rPr>
              <a:t>/</a:t>
            </a:r>
            <a:r>
              <a:rPr lang="en-US" u="sng" dirty="0" err="1">
                <a:solidFill>
                  <a:schemeClr val="hlink"/>
                </a:solidFill>
              </a:rPr>
              <a:t>assessing_chart_interactivity</a:t>
            </a:r>
            <a:r>
              <a:rPr lang="en-US" u="sng" dirty="0">
                <a:solidFill>
                  <a:schemeClr val="hlink"/>
                </a:solidFill>
              </a:rPr>
              <a:t>/</a:t>
            </a:r>
            <a:endParaRPr dirty="0"/>
          </a:p>
        </p:txBody>
      </p:sp>
      <p:pic>
        <p:nvPicPr>
          <p:cNvPr id="2" name="Picture 1" descr="A line chart titled Product AC is trending up, Product AB is tanking">
            <a:extLst>
              <a:ext uri="{FF2B5EF4-FFF2-40B4-BE49-F238E27FC236}">
                <a16:creationId xmlns:a16="http://schemas.microsoft.com/office/drawing/2014/main" id="{9629BFCC-F7B5-B2E9-F23A-62F03EACAA30}"/>
              </a:ext>
            </a:extLst>
          </p:cNvPr>
          <p:cNvPicPr>
            <a:picLocks noChangeAspect="1"/>
          </p:cNvPicPr>
          <p:nvPr/>
        </p:nvPicPr>
        <p:blipFill>
          <a:blip r:embed="rId3"/>
          <a:stretch>
            <a:fillRect/>
          </a:stretch>
        </p:blipFill>
        <p:spPr>
          <a:xfrm>
            <a:off x="5299576" y="3589493"/>
            <a:ext cx="13784847" cy="96311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0104eaf235_1_14"/>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Discuss!</a:t>
            </a:r>
            <a:endParaRPr/>
          </a:p>
        </p:txBody>
      </p:sp>
      <p:sp>
        <p:nvSpPr>
          <p:cNvPr id="279" name="Google Shape;279;g10104eaf235_1_14"/>
          <p:cNvSpPr txBox="1">
            <a:spLocks noGrp="1"/>
          </p:cNvSpPr>
          <p:nvPr>
            <p:ph type="body" idx="1"/>
          </p:nvPr>
        </p:nvSpPr>
        <p:spPr>
          <a:xfrm>
            <a:off x="1206500" y="2372962"/>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endParaRPr/>
          </a:p>
        </p:txBody>
      </p:sp>
      <p:sp>
        <p:nvSpPr>
          <p:cNvPr id="280" name="Google Shape;280;g10104eaf235_1_14"/>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sz="5500" dirty="0"/>
              <a:t>What was it like to listen to a screen reader?</a:t>
            </a:r>
            <a:endParaRPr sz="5500" dirty="0"/>
          </a:p>
          <a:p>
            <a:pPr marL="0" lvl="0" indent="0" algn="l" rtl="0">
              <a:spcBef>
                <a:spcPts val="1800"/>
              </a:spcBef>
              <a:spcAft>
                <a:spcPts val="0"/>
              </a:spcAft>
              <a:buNone/>
            </a:pPr>
            <a:r>
              <a:rPr lang="en-US" sz="5500" dirty="0"/>
              <a:t>What are some differences between the chart and the “inaccessible” version?</a:t>
            </a:r>
            <a:endParaRPr sz="5500" dirty="0"/>
          </a:p>
          <a:p>
            <a:pPr marL="0" lvl="0" indent="0" algn="l" rtl="0">
              <a:spcBef>
                <a:spcPts val="1800"/>
              </a:spcBef>
              <a:spcAft>
                <a:spcPts val="0"/>
              </a:spcAft>
              <a:buNone/>
            </a:pPr>
            <a:r>
              <a:rPr lang="en-US" sz="5500" dirty="0"/>
              <a:t>Why did one chart work and another not work?</a:t>
            </a:r>
            <a:endParaRPr sz="5500" dirty="0"/>
          </a:p>
          <a:p>
            <a:pPr marL="0" lvl="0" indent="0" algn="l" rtl="0">
              <a:spcBef>
                <a:spcPts val="1800"/>
              </a:spcBef>
              <a:spcAft>
                <a:spcPts val="0"/>
              </a:spcAft>
              <a:buNone/>
            </a:pPr>
            <a:endParaRPr sz="55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Our challenge: </a:t>
            </a:r>
          </a:p>
          <a:p>
            <a:pPr algn="l"/>
            <a:r>
              <a:rPr lang="en-US" dirty="0">
                <a:latin typeface="+mj-lt"/>
                <a:ea typeface="Helvetica Neue" panose="02000503000000020004" pitchFamily="2" charset="0"/>
                <a:cs typeface="Helvetica Neue" panose="02000503000000020004" pitchFamily="2" charset="0"/>
              </a:rPr>
              <a:t>Can future research consider more than just visual disabilities?</a:t>
            </a:r>
          </a:p>
        </p:txBody>
      </p:sp>
      <p:sp>
        <p:nvSpPr>
          <p:cNvPr id="3" name="Slide Number Placeholder 5">
            <a:extLst>
              <a:ext uri="{FF2B5EF4-FFF2-40B4-BE49-F238E27FC236}">
                <a16:creationId xmlns:a16="http://schemas.microsoft.com/office/drawing/2014/main" id="{9DED6266-E6F8-B2C1-7C03-06021DB0882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53</a:t>
            </a:fld>
            <a:endParaRPr lang="en-US" sz="1800" dirty="0">
              <a:solidFill>
                <a:srgbClr val="5E5E5E"/>
              </a:solidFill>
            </a:endParaRPr>
          </a:p>
        </p:txBody>
      </p:sp>
    </p:spTree>
    <p:extLst>
      <p:ext uri="{BB962C8B-B14F-4D97-AF65-F5344CB8AC3E}">
        <p14:creationId xmlns:p14="http://schemas.microsoft.com/office/powerpoint/2010/main" val="54854451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787246" y="3009900"/>
            <a:ext cx="11607954" cy="1435200"/>
          </a:xfrm>
          <a:prstGeom prst="rect">
            <a:avLst/>
          </a:prstGeom>
          <a:noFill/>
          <a:ln>
            <a:noFill/>
          </a:ln>
        </p:spPr>
        <p:txBody>
          <a:bodyPr spcFirstLastPara="1" wrap="square" lIns="50800" tIns="50800" rIns="50800" bIns="50800" anchor="t" anchorCtr="0">
            <a:normAutofit/>
          </a:bodyPr>
          <a:lstStyle/>
          <a:p>
            <a:pPr lvl="0">
              <a:buSzPts val="8500"/>
            </a:pPr>
            <a:r>
              <a:rPr lang="en-US" dirty="0"/>
              <a:t>Disabilities in the US</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39390" y="4654600"/>
            <a:ext cx="8368410" cy="5638800"/>
          </a:xfrm>
          <a:prstGeom prst="rect">
            <a:avLst/>
          </a:prstGeom>
        </p:spPr>
      </p:pic>
      <p:pic>
        <p:nvPicPr>
          <p:cNvPr id="13" name="Picture 12">
            <a:extLst>
              <a:ext uri="{FF2B5EF4-FFF2-40B4-BE49-F238E27FC236}">
                <a16:creationId xmlns:a16="http://schemas.microsoft.com/office/drawing/2014/main" id="{22200F61-0570-B83C-48E2-D2E7CD4FF7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5138400" y="4654600"/>
            <a:ext cx="8368410" cy="563880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660246"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45847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660246"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50927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660246"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8724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660246"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104775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660246"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68199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2" name="Google Shape;141;g10104eaf235_1_123">
            <a:extLst>
              <a:ext uri="{FF2B5EF4-FFF2-40B4-BE49-F238E27FC236}">
                <a16:creationId xmlns:a16="http://schemas.microsoft.com/office/drawing/2014/main" id="{E9882012-A643-76F4-4D54-800E3364BF66}"/>
              </a:ext>
            </a:extLst>
          </p:cNvPr>
          <p:cNvSpPr txBox="1">
            <a:spLocks/>
          </p:cNvSpPr>
          <p:nvPr/>
        </p:nvSpPr>
        <p:spPr>
          <a:xfrm>
            <a:off x="12570989" y="2025929"/>
            <a:ext cx="11607954" cy="2419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pPr>
            <a:r>
              <a:rPr lang="en-US" dirty="0"/>
              <a:t>Accessibility in Visualization Research</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2570989"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27" name="TextBox 26">
            <a:extLst>
              <a:ext uri="{FF2B5EF4-FFF2-40B4-BE49-F238E27FC236}">
                <a16:creationId xmlns:a16="http://schemas.microsoft.com/office/drawing/2014/main" id="{8E204FDE-00BE-A6C7-77D5-FDF523B99556}"/>
              </a:ext>
            </a:extLst>
          </p:cNvPr>
          <p:cNvSpPr txBox="1"/>
          <p:nvPr/>
        </p:nvSpPr>
        <p:spPr>
          <a:xfrm>
            <a:off x="227965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233</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84EDA45A-E403-9BDF-3B14-DC15F5C8A23C}"/>
              </a:ext>
            </a:extLst>
          </p:cNvPr>
          <p:cNvSpPr txBox="1"/>
          <p:nvPr/>
        </p:nvSpPr>
        <p:spPr>
          <a:xfrm>
            <a:off x="12570989"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28" name="TextBox 27">
            <a:extLst>
              <a:ext uri="{FF2B5EF4-FFF2-40B4-BE49-F238E27FC236}">
                <a16:creationId xmlns:a16="http://schemas.microsoft.com/office/drawing/2014/main" id="{AFB83440-9176-E850-F7FB-9F78C4864983}"/>
              </a:ext>
            </a:extLst>
          </p:cNvPr>
          <p:cNvSpPr txBox="1"/>
          <p:nvPr/>
        </p:nvSpPr>
        <p:spPr>
          <a:xfrm>
            <a:off x="16827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62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5" name="TextBox 34">
            <a:extLst>
              <a:ext uri="{FF2B5EF4-FFF2-40B4-BE49-F238E27FC236}">
                <a16:creationId xmlns:a16="http://schemas.microsoft.com/office/drawing/2014/main" id="{B528085C-4543-EAEC-479F-3535621A28F7}"/>
              </a:ext>
            </a:extLst>
          </p:cNvPr>
          <p:cNvSpPr txBox="1"/>
          <p:nvPr/>
        </p:nvSpPr>
        <p:spPr>
          <a:xfrm>
            <a:off x="12570989"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9" name="TextBox 28">
            <a:extLst>
              <a:ext uri="{FF2B5EF4-FFF2-40B4-BE49-F238E27FC236}">
                <a16:creationId xmlns:a16="http://schemas.microsoft.com/office/drawing/2014/main" id="{F45BBBE1-30EA-F7A2-DD9B-B1DFB4BA6B56}"/>
              </a:ext>
            </a:extLst>
          </p:cNvPr>
          <p:cNvSpPr txBox="1"/>
          <p:nvPr/>
        </p:nvSpPr>
        <p:spPr>
          <a:xfrm>
            <a:off x="15328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TextBox 35">
            <a:extLst>
              <a:ext uri="{FF2B5EF4-FFF2-40B4-BE49-F238E27FC236}">
                <a16:creationId xmlns:a16="http://schemas.microsoft.com/office/drawing/2014/main" id="{B51CEF7C-EE62-BFEB-5DE4-D652C48B0274}"/>
              </a:ext>
            </a:extLst>
          </p:cNvPr>
          <p:cNvSpPr txBox="1"/>
          <p:nvPr/>
        </p:nvSpPr>
        <p:spPr>
          <a:xfrm>
            <a:off x="12570989"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30" name="TextBox 29">
            <a:extLst>
              <a:ext uri="{FF2B5EF4-FFF2-40B4-BE49-F238E27FC236}">
                <a16:creationId xmlns:a16="http://schemas.microsoft.com/office/drawing/2014/main" id="{F2170EEF-26A2-089A-159F-86DD9D2A3D05}"/>
              </a:ext>
            </a:extLst>
          </p:cNvPr>
          <p:cNvSpPr txBox="1"/>
          <p:nvPr/>
        </p:nvSpPr>
        <p:spPr>
          <a:xfrm>
            <a:off x="152781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7" name="TextBox 36">
            <a:extLst>
              <a:ext uri="{FF2B5EF4-FFF2-40B4-BE49-F238E27FC236}">
                <a16:creationId xmlns:a16="http://schemas.microsoft.com/office/drawing/2014/main" id="{8CE6D754-076F-EC59-2600-EE935582442F}"/>
              </a:ext>
            </a:extLst>
          </p:cNvPr>
          <p:cNvSpPr txBox="1"/>
          <p:nvPr/>
        </p:nvSpPr>
        <p:spPr>
          <a:xfrm>
            <a:off x="12570989"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31" name="TextBox 30">
            <a:extLst>
              <a:ext uri="{FF2B5EF4-FFF2-40B4-BE49-F238E27FC236}">
                <a16:creationId xmlns:a16="http://schemas.microsoft.com/office/drawing/2014/main" id="{0DD38AB2-037D-1269-8E7C-A4CA03FF7505}"/>
              </a:ext>
            </a:extLst>
          </p:cNvPr>
          <p:cNvSpPr txBox="1"/>
          <p:nvPr/>
        </p:nvSpPr>
        <p:spPr>
          <a:xfrm>
            <a:off x="152781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BA1ED9A4-2C15-78A3-F93E-B5735484E7A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54</a:t>
            </a:fld>
            <a:endParaRPr lang="en-US" sz="1800" dirty="0">
              <a:solidFill>
                <a:srgbClr val="5E5E5E"/>
              </a:solidFill>
            </a:endParaRPr>
          </a:p>
        </p:txBody>
      </p:sp>
    </p:spTree>
    <p:extLst>
      <p:ext uri="{BB962C8B-B14F-4D97-AF65-F5344CB8AC3E}">
        <p14:creationId xmlns:p14="http://schemas.microsoft.com/office/powerpoint/2010/main" val="4131237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787246" y="2025929"/>
            <a:ext cx="22707754" cy="2419171"/>
          </a:xfrm>
          <a:prstGeom prst="rect">
            <a:avLst/>
          </a:prstGeom>
          <a:noFill/>
          <a:ln>
            <a:noFill/>
          </a:ln>
        </p:spPr>
        <p:txBody>
          <a:bodyPr spcFirstLastPara="1" wrap="square" lIns="50800" tIns="50800" rIns="50800" bIns="50800" anchor="t" anchorCtr="0">
            <a:normAutofit/>
          </a:bodyPr>
          <a:lstStyle/>
          <a:p>
            <a:pPr lvl="0">
              <a:buSzPts val="8500"/>
            </a:pPr>
            <a:r>
              <a:rPr lang="en-US" dirty="0"/>
              <a:t>Every area of disability affects data visualization work.</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370840" y="4739673"/>
            <a:ext cx="8366760" cy="557784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8864446" y="4677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65913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8864446" y="8233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4953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8864446" y="94016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4355947" y="96478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5" name="Straight Arrow Connector 4">
            <a:extLst>
              <a:ext uri="{FF2B5EF4-FFF2-40B4-BE49-F238E27FC236}">
                <a16:creationId xmlns:a16="http://schemas.microsoft.com/office/drawing/2014/main" id="{CA121CA3-FCE9-18E0-DE44-188E576B1278}"/>
              </a:ext>
            </a:extLst>
          </p:cNvPr>
          <p:cNvCxnSpPr>
            <a:stCxn id="14" idx="3"/>
            <a:endCxn id="33" idx="1"/>
          </p:cNvCxnSpPr>
          <p:nvPr/>
        </p:nvCxnSpPr>
        <p:spPr>
          <a:xfrm flipV="1">
            <a:off x="11176000" y="4791112"/>
            <a:ext cx="2692399" cy="3682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13C1EA16-56A9-0688-F9CF-A52C03DB3D5E}"/>
              </a:ext>
            </a:extLst>
          </p:cNvPr>
          <p:cNvCxnSpPr>
            <a:cxnSpLocks/>
            <a:stCxn id="18" idx="3"/>
            <a:endCxn id="33" idx="1"/>
          </p:cNvCxnSpPr>
          <p:nvPr/>
        </p:nvCxnSpPr>
        <p:spPr>
          <a:xfrm flipV="1">
            <a:off x="11176000" y="4791112"/>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0ABA261-B272-79D4-5F33-C696ABAADB95}"/>
              </a:ext>
            </a:extLst>
          </p:cNvPr>
          <p:cNvCxnSpPr>
            <a:cxnSpLocks/>
            <a:stCxn id="18" idx="3"/>
            <a:endCxn id="35" idx="1"/>
          </p:cNvCxnSpPr>
          <p:nvPr/>
        </p:nvCxnSpPr>
        <p:spPr>
          <a:xfrm>
            <a:off x="11176000" y="6353201"/>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9803C8A-73F3-7B25-563E-9E2D09ECB624}"/>
              </a:ext>
            </a:extLst>
          </p:cNvPr>
          <p:cNvCxnSpPr>
            <a:cxnSpLocks/>
            <a:stCxn id="18" idx="3"/>
            <a:endCxn id="36" idx="1"/>
          </p:cNvCxnSpPr>
          <p:nvPr/>
        </p:nvCxnSpPr>
        <p:spPr>
          <a:xfrm>
            <a:off x="11176000" y="6353201"/>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90CE7E6-C8F6-119F-6C01-9096F7EFD7A1}"/>
              </a:ext>
            </a:extLst>
          </p:cNvPr>
          <p:cNvCxnSpPr>
            <a:cxnSpLocks/>
            <a:stCxn id="18" idx="3"/>
            <a:endCxn id="37" idx="1"/>
          </p:cNvCxnSpPr>
          <p:nvPr/>
        </p:nvCxnSpPr>
        <p:spPr>
          <a:xfrm>
            <a:off x="11176000" y="6353201"/>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BD189147-4FBF-D1B5-0BC2-F326993D24D1}"/>
              </a:ext>
            </a:extLst>
          </p:cNvPr>
          <p:cNvCxnSpPr>
            <a:cxnSpLocks/>
            <a:stCxn id="20" idx="3"/>
            <a:endCxn id="33" idx="1"/>
          </p:cNvCxnSpPr>
          <p:nvPr/>
        </p:nvCxnSpPr>
        <p:spPr>
          <a:xfrm flipV="1">
            <a:off x="11176000" y="4791112"/>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038DA192-8FAA-FCB7-108C-DE4E1D4634E0}"/>
              </a:ext>
            </a:extLst>
          </p:cNvPr>
          <p:cNvCxnSpPr>
            <a:cxnSpLocks/>
            <a:stCxn id="20" idx="3"/>
            <a:endCxn id="34" idx="1"/>
          </p:cNvCxnSpPr>
          <p:nvPr/>
        </p:nvCxnSpPr>
        <p:spPr>
          <a:xfrm flipV="1">
            <a:off x="11176000" y="5820217"/>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F8756B1A-A716-7E70-2537-4134C3BB811F}"/>
              </a:ext>
            </a:extLst>
          </p:cNvPr>
          <p:cNvCxnSpPr>
            <a:cxnSpLocks/>
            <a:stCxn id="20" idx="3"/>
            <a:endCxn id="36" idx="1"/>
          </p:cNvCxnSpPr>
          <p:nvPr/>
        </p:nvCxnSpPr>
        <p:spPr>
          <a:xfrm>
            <a:off x="11176000" y="7547001"/>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5F525020-F4BC-E982-EDC1-24EACE216A39}"/>
              </a:ext>
            </a:extLst>
          </p:cNvPr>
          <p:cNvCxnSpPr>
            <a:cxnSpLocks/>
            <a:stCxn id="20" idx="3"/>
            <a:endCxn id="37" idx="1"/>
          </p:cNvCxnSpPr>
          <p:nvPr/>
        </p:nvCxnSpPr>
        <p:spPr>
          <a:xfrm>
            <a:off x="11176000" y="7547001"/>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BFE929D-D55F-B116-F621-61BE58F2AF95}"/>
              </a:ext>
            </a:extLst>
          </p:cNvPr>
          <p:cNvCxnSpPr>
            <a:cxnSpLocks/>
            <a:stCxn id="22" idx="3"/>
            <a:endCxn id="34" idx="1"/>
          </p:cNvCxnSpPr>
          <p:nvPr/>
        </p:nvCxnSpPr>
        <p:spPr>
          <a:xfrm flipV="1">
            <a:off x="11176000" y="5820217"/>
            <a:ext cx="2692399" cy="28951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965D27E0-2AA1-1F4E-51D6-B302132E5B52}"/>
              </a:ext>
            </a:extLst>
          </p:cNvPr>
          <p:cNvCxnSpPr>
            <a:cxnSpLocks/>
            <a:stCxn id="22" idx="3"/>
            <a:endCxn id="36" idx="1"/>
          </p:cNvCxnSpPr>
          <p:nvPr/>
        </p:nvCxnSpPr>
        <p:spPr>
          <a:xfrm>
            <a:off x="11176000" y="8715401"/>
            <a:ext cx="2692399" cy="1797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1025D2D2-3D33-2E99-6302-8E924E9DD396}"/>
              </a:ext>
            </a:extLst>
          </p:cNvPr>
          <p:cNvCxnSpPr>
            <a:cxnSpLocks/>
            <a:stCxn id="22" idx="3"/>
            <a:endCxn id="37" idx="1"/>
          </p:cNvCxnSpPr>
          <p:nvPr/>
        </p:nvCxnSpPr>
        <p:spPr>
          <a:xfrm>
            <a:off x="11176000" y="8715401"/>
            <a:ext cx="2692399" cy="15440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4E99252C-8D4B-432B-93BA-99E146FC5468}"/>
              </a:ext>
            </a:extLst>
          </p:cNvPr>
          <p:cNvCxnSpPr>
            <a:cxnSpLocks/>
            <a:stCxn id="25" idx="3"/>
            <a:endCxn id="37" idx="1"/>
          </p:cNvCxnSpPr>
          <p:nvPr/>
        </p:nvCxnSpPr>
        <p:spPr>
          <a:xfrm>
            <a:off x="11176000" y="9883801"/>
            <a:ext cx="2692399" cy="3756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08B11B62-2250-537E-BD20-41DA2F13FEB9}"/>
              </a:ext>
            </a:extLst>
          </p:cNvPr>
          <p:cNvCxnSpPr>
            <a:cxnSpLocks/>
            <a:stCxn id="25" idx="3"/>
            <a:endCxn id="33" idx="1"/>
          </p:cNvCxnSpPr>
          <p:nvPr/>
        </p:nvCxnSpPr>
        <p:spPr>
          <a:xfrm flipV="1">
            <a:off x="11176000" y="4791112"/>
            <a:ext cx="2692399" cy="50926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C268C5F7-E056-3D3B-29D9-B005019201B4}"/>
              </a:ext>
            </a:extLst>
          </p:cNvPr>
          <p:cNvCxnSpPr>
            <a:cxnSpLocks/>
            <a:stCxn id="25" idx="3"/>
            <a:endCxn id="35" idx="1"/>
          </p:cNvCxnSpPr>
          <p:nvPr/>
        </p:nvCxnSpPr>
        <p:spPr>
          <a:xfrm flipV="1">
            <a:off x="11176000" y="7192195"/>
            <a:ext cx="2692399" cy="26916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6D811B66-A614-BE1F-501B-FA63F931F903}"/>
              </a:ext>
            </a:extLst>
          </p:cNvPr>
          <p:cNvCxnSpPr>
            <a:cxnSpLocks/>
            <a:stCxn id="25" idx="3"/>
            <a:endCxn id="36" idx="1"/>
          </p:cNvCxnSpPr>
          <p:nvPr/>
        </p:nvCxnSpPr>
        <p:spPr>
          <a:xfrm flipV="1">
            <a:off x="11176000" y="8895106"/>
            <a:ext cx="2692399" cy="98869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91A976D2-7542-34D3-6A35-B156B55106D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55</a:t>
            </a:fld>
            <a:endParaRPr lang="en-US" sz="1800" dirty="0">
              <a:solidFill>
                <a:srgbClr val="5E5E5E"/>
              </a:solidFill>
            </a:endParaRPr>
          </a:p>
        </p:txBody>
      </p:sp>
    </p:spTree>
    <p:extLst>
      <p:ext uri="{BB962C8B-B14F-4D97-AF65-F5344CB8AC3E}">
        <p14:creationId xmlns:p14="http://schemas.microsoft.com/office/powerpoint/2010/main" val="520532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My current work:</a:t>
            </a:r>
          </a:p>
          <a:p>
            <a:pPr algn="l"/>
            <a:r>
              <a:rPr lang="en-US" dirty="0">
                <a:latin typeface="+mj-lt"/>
                <a:ea typeface="Helvetica Neue" panose="02000503000000020004" pitchFamily="2" charset="0"/>
                <a:cs typeface="Helvetica Neue" panose="02000503000000020004" pitchFamily="2" charset="0"/>
              </a:rPr>
              <a:t>How do technical design materials influence practitioner behavior?</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56</a:t>
            </a:fld>
            <a:endParaRPr lang="en-US" sz="1800" dirty="0">
              <a:solidFill>
                <a:srgbClr val="5E5E5E"/>
              </a:solidFill>
            </a:endParaRPr>
          </a:p>
        </p:txBody>
      </p:sp>
    </p:spTree>
    <p:extLst>
      <p:ext uri="{BB962C8B-B14F-4D97-AF65-F5344CB8AC3E}">
        <p14:creationId xmlns:p14="http://schemas.microsoft.com/office/powerpoint/2010/main" val="309815138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2513B-7A27-22EB-6A62-1C40F73D537D}"/>
              </a:ext>
            </a:extLst>
          </p:cNvPr>
          <p:cNvPicPr>
            <a:picLocks noChangeAspect="1"/>
          </p:cNvPicPr>
          <p:nvPr/>
        </p:nvPicPr>
        <p:blipFill>
          <a:blip r:embed="rId3"/>
          <a:stretch>
            <a:fillRect/>
          </a:stretch>
        </p:blipFill>
        <p:spPr>
          <a:xfrm>
            <a:off x="1207689" y="2139308"/>
            <a:ext cx="11642224" cy="9437384"/>
          </a:xfrm>
          <a:prstGeom prst="rect">
            <a:avLst/>
          </a:prstGeom>
        </p:spPr>
      </p:pic>
      <p:sp>
        <p:nvSpPr>
          <p:cNvPr id="7" name="TextBox 6">
            <a:extLst>
              <a:ext uri="{FF2B5EF4-FFF2-40B4-BE49-F238E27FC236}">
                <a16:creationId xmlns:a16="http://schemas.microsoft.com/office/drawing/2014/main" id="{8025AAC5-D581-B5C5-8FF0-16295AD6EFB1}"/>
              </a:ext>
            </a:extLst>
          </p:cNvPr>
          <p:cNvSpPr txBox="1"/>
          <p:nvPr/>
        </p:nvSpPr>
        <p:spPr>
          <a:xfrm>
            <a:off x="13426429" y="5272950"/>
            <a:ext cx="9819408"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Why do practitioners use tools and materials that produce inaccessible outcomes?</a:t>
            </a:r>
          </a:p>
        </p:txBody>
      </p:sp>
      <p:sp>
        <p:nvSpPr>
          <p:cNvPr id="2" name="Slide Number Placeholder 5">
            <a:extLst>
              <a:ext uri="{FF2B5EF4-FFF2-40B4-BE49-F238E27FC236}">
                <a16:creationId xmlns:a16="http://schemas.microsoft.com/office/drawing/2014/main" id="{5B9EFF36-D3AE-86FF-6E1A-087B28C4BD1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57</a:t>
            </a:fld>
            <a:endParaRPr lang="en-US" sz="1800" dirty="0">
              <a:solidFill>
                <a:srgbClr val="5E5E5E"/>
              </a:solidFill>
            </a:endParaRPr>
          </a:p>
        </p:txBody>
      </p:sp>
    </p:spTree>
    <p:extLst>
      <p:ext uri="{BB962C8B-B14F-4D97-AF65-F5344CB8AC3E}">
        <p14:creationId xmlns:p14="http://schemas.microsoft.com/office/powerpoint/2010/main" val="285198825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9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Can tools shape how practitioners imagine the potential of their work</a:t>
            </a:r>
            <a:r>
              <a:rPr lang="en-US" sz="96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58</a:t>
            </a:fld>
            <a:endParaRPr lang="en-US" sz="1800" dirty="0">
              <a:solidFill>
                <a:srgbClr val="5E5E5E"/>
              </a:solidFill>
            </a:endParaRPr>
          </a:p>
        </p:txBody>
      </p:sp>
    </p:spTree>
    <p:extLst>
      <p:ext uri="{BB962C8B-B14F-4D97-AF65-F5344CB8AC3E}">
        <p14:creationId xmlns:p14="http://schemas.microsoft.com/office/powerpoint/2010/main" val="175975216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6600" dirty="0">
                <a:latin typeface="Helvetica Neue" panose="02000503000000020004" pitchFamily="2" charset="0"/>
                <a:ea typeface="Helvetica Neue" panose="02000503000000020004" pitchFamily="2" charset="0"/>
                <a:cs typeface="Helvetica Neue" panose="02000503000000020004" pitchFamily="2" charset="0"/>
              </a:rPr>
              <a:t>Working conjecture:</a:t>
            </a:r>
            <a:endParaRPr lang="en-US" sz="9600"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9600" dirty="0">
                <a:latin typeface="Helvetica Neue" panose="02000503000000020004" pitchFamily="2" charset="0"/>
                <a:ea typeface="Helvetica Neue" panose="02000503000000020004" pitchFamily="2" charset="0"/>
                <a:cs typeface="Helvetica Neue" panose="02000503000000020004" pitchFamily="2" charset="0"/>
              </a:rPr>
              <a:t>Better tools and materials can broaden who is included as a creator, author, designer, and engineer.</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59</a:t>
            </a:fld>
            <a:endParaRPr lang="en-US" sz="1800" dirty="0">
              <a:solidFill>
                <a:srgbClr val="5E5E5E"/>
              </a:solidFill>
            </a:endParaRPr>
          </a:p>
        </p:txBody>
      </p:sp>
    </p:spTree>
    <p:extLst>
      <p:ext uri="{BB962C8B-B14F-4D97-AF65-F5344CB8AC3E}">
        <p14:creationId xmlns:p14="http://schemas.microsoft.com/office/powerpoint/2010/main" val="27376440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6165342"/>
            <a:ext cx="21971000" cy="1385316"/>
          </a:xfrm>
        </p:spPr>
        <p:txBody>
          <a:bodyPr>
            <a:normAutofit/>
          </a:bodyPr>
          <a:lstStyle/>
          <a:p>
            <a:r>
              <a:rPr lang="en-US" sz="8800" dirty="0"/>
              <a:t>Who can access the science that we do?</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6</a:t>
            </a:fld>
            <a:endParaRPr lang="en-US" dirty="0"/>
          </a:p>
        </p:txBody>
      </p:sp>
    </p:spTree>
    <p:extLst>
      <p:ext uri="{BB962C8B-B14F-4D97-AF65-F5344CB8AC3E}">
        <p14:creationId xmlns:p14="http://schemas.microsoft.com/office/powerpoint/2010/main" val="408156792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10104eaf235_1_75"/>
          <p:cNvSpPr txBox="1">
            <a:spLocks noGrp="1"/>
          </p:cNvSpPr>
          <p:nvPr>
            <p:ph type="title"/>
          </p:nvPr>
        </p:nvSpPr>
        <p:spPr>
          <a:xfrm>
            <a:off x="772800" y="4376488"/>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Q/A</a:t>
            </a:r>
            <a:endParaRPr/>
          </a:p>
        </p:txBody>
      </p:sp>
      <p:sp>
        <p:nvSpPr>
          <p:cNvPr id="613" name="Google Shape;613;g10104eaf235_1_75"/>
          <p:cNvSpPr txBox="1">
            <a:spLocks noGrp="1"/>
          </p:cNvSpPr>
          <p:nvPr>
            <p:ph type="body" idx="1"/>
          </p:nvPr>
        </p:nvSpPr>
        <p:spPr>
          <a:xfrm>
            <a:off x="772800" y="5669912"/>
            <a:ext cx="22838400" cy="5760087"/>
          </a:xfrm>
          <a:prstGeom prst="rect">
            <a:avLst/>
          </a:prstGeom>
        </p:spPr>
        <p:txBody>
          <a:bodyPr spcFirstLastPara="1" wrap="square" lIns="45700" tIns="45700" rIns="45700" bIns="45700" anchor="t" anchorCtr="0">
            <a:normAutofit/>
          </a:bodyPr>
          <a:lstStyle/>
          <a:p>
            <a:pPr marL="0" lvl="0" indent="0" algn="l" rtl="0">
              <a:spcBef>
                <a:spcPts val="1800"/>
              </a:spcBef>
              <a:spcAft>
                <a:spcPts val="0"/>
              </a:spcAft>
              <a:buNone/>
            </a:pPr>
            <a:r>
              <a:rPr lang="en-US" dirty="0"/>
              <a:t>Happy to answer questions about </a:t>
            </a:r>
            <a:r>
              <a:rPr lang="en-US" b="1" dirty="0"/>
              <a:t>how to do this work professionally</a:t>
            </a:r>
            <a:r>
              <a:rPr lang="en-US" dirty="0"/>
              <a:t> (design, engineering, research, education) </a:t>
            </a:r>
          </a:p>
          <a:p>
            <a:pPr marL="0" lvl="0" indent="0" algn="l" rtl="0">
              <a:spcBef>
                <a:spcPts val="1800"/>
              </a:spcBef>
              <a:spcAft>
                <a:spcPts val="0"/>
              </a:spcAft>
              <a:buNone/>
            </a:pPr>
            <a:endParaRPr dirty="0"/>
          </a:p>
          <a:p>
            <a:pPr marL="0" lvl="0" indent="0" algn="l" rtl="0">
              <a:spcBef>
                <a:spcPts val="1800"/>
              </a:spcBef>
              <a:spcAft>
                <a:spcPts val="0"/>
              </a:spcAft>
              <a:buNone/>
            </a:pPr>
            <a:r>
              <a:rPr lang="en-US" dirty="0"/>
              <a:t>as well as any questions about </a:t>
            </a:r>
            <a:r>
              <a:rPr lang="en-US" b="1" dirty="0"/>
              <a:t>data visualization and accessibility more broadly</a:t>
            </a:r>
            <a:r>
              <a:rPr lang="en-US" dirty="0"/>
              <a:t> (including tools, challenges, what lies in the future)</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0117343390_0_389"/>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a:t>Resources</a:t>
            </a:r>
            <a:endParaRPr/>
          </a:p>
        </p:txBody>
      </p:sp>
      <p:sp>
        <p:nvSpPr>
          <p:cNvPr id="619" name="Google Shape;619;g10117343390_0_389"/>
          <p:cNvSpPr txBox="1">
            <a:spLocks noGrp="1"/>
          </p:cNvSpPr>
          <p:nvPr>
            <p:ph type="body" idx="1"/>
          </p:nvPr>
        </p:nvSpPr>
        <p:spPr>
          <a:xfrm>
            <a:off x="1206500" y="2372962"/>
            <a:ext cx="21971100" cy="93480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endParaRPr sz="5500">
              <a:latin typeface="Helvetica Neue"/>
              <a:ea typeface="Helvetica Neue"/>
              <a:cs typeface="Helvetica Neue"/>
              <a:sym typeface="Helvetica Neue"/>
            </a:endParaRPr>
          </a:p>
        </p:txBody>
      </p:sp>
      <p:sp>
        <p:nvSpPr>
          <p:cNvPr id="620" name="Google Shape;620;g10117343390_0_389"/>
          <p:cNvSpPr txBox="1">
            <a:spLocks noGrp="1"/>
          </p:cNvSpPr>
          <p:nvPr>
            <p:ph type="body" idx="2"/>
          </p:nvPr>
        </p:nvSpPr>
        <p:spPr>
          <a:xfrm>
            <a:off x="1206500" y="4248504"/>
            <a:ext cx="21971100" cy="82560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None/>
            </a:pPr>
            <a:r>
              <a:rPr lang="en-US" dirty="0"/>
              <a:t>A </a:t>
            </a:r>
            <a:r>
              <a:rPr lang="en-US" u="sng" dirty="0">
                <a:solidFill>
                  <a:schemeClr val="hlink"/>
                </a:solidFill>
                <a:hlinkClick r:id="rId3"/>
              </a:rPr>
              <a:t>resources repository</a:t>
            </a:r>
            <a:r>
              <a:rPr lang="en-US" dirty="0"/>
              <a:t>! </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dirty="0"/>
              <a:t>My twitter (@</a:t>
            </a:r>
            <a:r>
              <a:rPr lang="en-US" u="sng" dirty="0">
                <a:solidFill>
                  <a:schemeClr val="hlink"/>
                </a:solidFill>
                <a:hlinkClick r:id="rId4"/>
              </a:rPr>
              <a:t>FrankElavsky</a:t>
            </a:r>
            <a:r>
              <a:rPr lang="en-US" dirty="0"/>
              <a:t>)</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u="sng" dirty="0">
                <a:solidFill>
                  <a:schemeClr val="hlink"/>
                </a:solidFill>
                <a:hlinkClick r:id="rId5"/>
              </a:rPr>
              <a:t>Chartability</a:t>
            </a:r>
            <a:endParaRPr dirty="0"/>
          </a:p>
          <a:p>
            <a:pPr marL="0" lvl="0" indent="0" algn="l" rtl="0">
              <a:lnSpc>
                <a:spcPct val="100000"/>
              </a:lnSpc>
              <a:spcBef>
                <a:spcPts val="0"/>
              </a:spcBef>
              <a:spcAft>
                <a:spcPts val="0"/>
              </a:spcAft>
              <a:buNone/>
            </a:pPr>
            <a:endParaRPr lang="en-US" dirty="0"/>
          </a:p>
        </p:txBody>
      </p:sp>
      <p:sp>
        <p:nvSpPr>
          <p:cNvPr id="621" name="Google Shape;621;g10117343390_0_389"/>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0104eaf235_1_27"/>
          <p:cNvSpPr txBox="1">
            <a:spLocks noGrp="1"/>
          </p:cNvSpPr>
          <p:nvPr>
            <p:ph type="title"/>
          </p:nvPr>
        </p:nvSpPr>
        <p:spPr>
          <a:xfrm>
            <a:off x="1206450" y="6141450"/>
            <a:ext cx="21971100" cy="1433100"/>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dirty="0"/>
              <a:t>Consider the following section as a great guide for you to refer to later!</a:t>
            </a:r>
            <a:br>
              <a:rPr lang="en-US" dirty="0"/>
            </a:br>
            <a:r>
              <a:rPr lang="en-US" dirty="0"/>
              <a:t>(We don’t have time to go over all of it today.)</a:t>
            </a:r>
            <a:endParaRPr dirty="0"/>
          </a:p>
        </p:txBody>
      </p:sp>
    </p:spTree>
    <p:extLst>
      <p:ext uri="{BB962C8B-B14F-4D97-AF65-F5344CB8AC3E}">
        <p14:creationId xmlns:p14="http://schemas.microsoft.com/office/powerpoint/2010/main" val="1167617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10104eaf235_1_39"/>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Perceivable</a:t>
            </a:r>
            <a:endParaRPr/>
          </a:p>
        </p:txBody>
      </p:sp>
      <p:sp>
        <p:nvSpPr>
          <p:cNvPr id="300" name="Google Shape;300;g10104eaf235_1_39"/>
          <p:cNvSpPr txBox="1">
            <a:spLocks noGrp="1"/>
          </p:cNvSpPr>
          <p:nvPr>
            <p:ph type="body" idx="1"/>
          </p:nvPr>
        </p:nvSpPr>
        <p:spPr>
          <a:xfrm>
            <a:off x="1206450" y="7037333"/>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r>
              <a:rPr lang="en-US"/>
              <a:t>Can someone perceive this in multiple ways? Is each way easy?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0117343390_0_251"/>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Perceivable Checklist:</a:t>
            </a:r>
            <a:endParaRPr/>
          </a:p>
        </p:txBody>
      </p:sp>
      <p:sp>
        <p:nvSpPr>
          <p:cNvPr id="306" name="Google Shape;306;g10117343390_0_251"/>
          <p:cNvSpPr txBox="1">
            <a:spLocks noGrp="1"/>
          </p:cNvSpPr>
          <p:nvPr>
            <p:ph type="body" idx="1"/>
          </p:nvPr>
        </p:nvSpPr>
        <p:spPr>
          <a:xfrm>
            <a:off x="1206450" y="7037300"/>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High Contrast</a:t>
            </a:r>
            <a:endParaRPr dirty="0"/>
          </a:p>
          <a:p>
            <a:pPr marL="914400" lvl="0" indent="-577850" algn="l" rtl="0">
              <a:spcBef>
                <a:spcPts val="0"/>
              </a:spcBef>
              <a:spcAft>
                <a:spcPts val="0"/>
              </a:spcAft>
              <a:buSzPts val="5500"/>
              <a:buAutoNum type="arabicPeriod"/>
            </a:pPr>
            <a:r>
              <a:rPr lang="en-US" dirty="0"/>
              <a:t> CVD-Safe + Redundant Encoding</a:t>
            </a:r>
            <a:endParaRPr dirty="0"/>
          </a:p>
          <a:p>
            <a:pPr marL="914400" lvl="0" indent="-577850" algn="l" rtl="0">
              <a:spcBef>
                <a:spcPts val="0"/>
              </a:spcBef>
              <a:spcAft>
                <a:spcPts val="0"/>
              </a:spcAft>
              <a:buSzPts val="5500"/>
              <a:buAutoNum type="arabicPeriod"/>
            </a:pPr>
            <a:r>
              <a:rPr lang="en-US" dirty="0"/>
              <a:t> Alt Text</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g10117343390_0_131"/>
          <p:cNvGrpSpPr/>
          <p:nvPr/>
        </p:nvGrpSpPr>
        <p:grpSpPr>
          <a:xfrm>
            <a:off x="1877759" y="6327985"/>
            <a:ext cx="20651349" cy="6879014"/>
            <a:chOff x="704151" y="2372965"/>
            <a:chExt cx="7744159" cy="2579598"/>
          </a:xfrm>
        </p:grpSpPr>
        <p:grpSp>
          <p:nvGrpSpPr>
            <p:cNvPr id="312" name="Google Shape;312;g10117343390_0_131"/>
            <p:cNvGrpSpPr/>
            <p:nvPr/>
          </p:nvGrpSpPr>
          <p:grpSpPr>
            <a:xfrm>
              <a:off x="5600110" y="2372965"/>
              <a:ext cx="2848200" cy="334800"/>
              <a:chOff x="5600110" y="2372965"/>
              <a:chExt cx="2848200" cy="334800"/>
            </a:xfrm>
          </p:grpSpPr>
          <p:sp>
            <p:nvSpPr>
              <p:cNvPr id="313" name="Google Shape;313;g10117343390_0_131"/>
              <p:cNvSpPr/>
              <p:nvPr/>
            </p:nvSpPr>
            <p:spPr>
              <a:xfrm>
                <a:off x="5600110" y="2372965"/>
                <a:ext cx="2848200" cy="334800"/>
              </a:xfrm>
              <a:prstGeom prst="rect">
                <a:avLst/>
              </a:prstGeom>
              <a:solidFill>
                <a:srgbClr val="FFFFFF"/>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14" name="Google Shape;314;g10117343390_0_131"/>
              <p:cNvSpPr/>
              <p:nvPr/>
            </p:nvSpPr>
            <p:spPr>
              <a:xfrm>
                <a:off x="5600110" y="2372965"/>
                <a:ext cx="128100" cy="334800"/>
              </a:xfrm>
              <a:prstGeom prst="rect">
                <a:avLst/>
              </a:prstGeom>
              <a:solidFill>
                <a:srgbClr val="94949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grpSp>
          <p:nvGrpSpPr>
            <p:cNvPr id="315" name="Google Shape;315;g10117343390_0_131"/>
            <p:cNvGrpSpPr/>
            <p:nvPr/>
          </p:nvGrpSpPr>
          <p:grpSpPr>
            <a:xfrm>
              <a:off x="5600110" y="3045313"/>
              <a:ext cx="2848200" cy="334800"/>
              <a:chOff x="5600110" y="3045313"/>
              <a:chExt cx="2848200" cy="334800"/>
            </a:xfrm>
          </p:grpSpPr>
          <p:sp>
            <p:nvSpPr>
              <p:cNvPr id="316" name="Google Shape;316;g10117343390_0_131"/>
              <p:cNvSpPr/>
              <p:nvPr/>
            </p:nvSpPr>
            <p:spPr>
              <a:xfrm>
                <a:off x="5600110" y="3045313"/>
                <a:ext cx="2848200" cy="334800"/>
              </a:xfrm>
              <a:prstGeom prst="rect">
                <a:avLst/>
              </a:prstGeom>
              <a:solidFill>
                <a:srgbClr val="FFFFFF"/>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17" name="Google Shape;317;g10117343390_0_131"/>
              <p:cNvSpPr/>
              <p:nvPr/>
            </p:nvSpPr>
            <p:spPr>
              <a:xfrm>
                <a:off x="5600110" y="3045313"/>
                <a:ext cx="850500" cy="334800"/>
              </a:xfrm>
              <a:prstGeom prst="rect">
                <a:avLst/>
              </a:prstGeom>
              <a:solidFill>
                <a:srgbClr val="94949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grpSp>
          <p:nvGrpSpPr>
            <p:cNvPr id="318" name="Google Shape;318;g10117343390_0_131"/>
            <p:cNvGrpSpPr/>
            <p:nvPr/>
          </p:nvGrpSpPr>
          <p:grpSpPr>
            <a:xfrm>
              <a:off x="704260" y="2372965"/>
              <a:ext cx="2848200" cy="334800"/>
              <a:chOff x="704260" y="2372965"/>
              <a:chExt cx="2848200" cy="334800"/>
            </a:xfrm>
          </p:grpSpPr>
          <p:sp>
            <p:nvSpPr>
              <p:cNvPr id="319" name="Google Shape;319;g10117343390_0_131"/>
              <p:cNvSpPr/>
              <p:nvPr/>
            </p:nvSpPr>
            <p:spPr>
              <a:xfrm>
                <a:off x="704260" y="2372965"/>
                <a:ext cx="2848200" cy="334800"/>
              </a:xfrm>
              <a:prstGeom prst="rect">
                <a:avLst/>
              </a:prstGeom>
              <a:solidFill>
                <a:srgbClr val="F3F3F3"/>
              </a:solidFill>
              <a:ln w="9525" cap="flat" cmpd="sng">
                <a:solidFill>
                  <a:srgbClr val="E4E4E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0" name="Google Shape;320;g10117343390_0_131"/>
              <p:cNvSpPr/>
              <p:nvPr/>
            </p:nvSpPr>
            <p:spPr>
              <a:xfrm>
                <a:off x="704260" y="2372965"/>
                <a:ext cx="1281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grpSp>
          <p:nvGrpSpPr>
            <p:cNvPr id="321" name="Google Shape;321;g10117343390_0_131"/>
            <p:cNvGrpSpPr/>
            <p:nvPr/>
          </p:nvGrpSpPr>
          <p:grpSpPr>
            <a:xfrm>
              <a:off x="704251" y="3045313"/>
              <a:ext cx="2848209" cy="334812"/>
              <a:chOff x="704251" y="3045313"/>
              <a:chExt cx="2848209" cy="334812"/>
            </a:xfrm>
          </p:grpSpPr>
          <p:sp>
            <p:nvSpPr>
              <p:cNvPr id="322" name="Google Shape;322;g10117343390_0_131"/>
              <p:cNvSpPr/>
              <p:nvPr/>
            </p:nvSpPr>
            <p:spPr>
              <a:xfrm>
                <a:off x="704260" y="3045313"/>
                <a:ext cx="2848200" cy="334800"/>
              </a:xfrm>
              <a:prstGeom prst="rect">
                <a:avLst/>
              </a:prstGeom>
              <a:solidFill>
                <a:srgbClr val="F3F3F3"/>
              </a:solidFill>
              <a:ln w="9525" cap="flat" cmpd="sng">
                <a:solidFill>
                  <a:srgbClr val="E4E4E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3" name="Google Shape;323;g10117343390_0_131"/>
              <p:cNvSpPr/>
              <p:nvPr/>
            </p:nvSpPr>
            <p:spPr>
              <a:xfrm>
                <a:off x="704251" y="3045325"/>
                <a:ext cx="8484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sp>
          <p:nvSpPr>
            <p:cNvPr id="324" name="Google Shape;324;g10117343390_0_131"/>
            <p:cNvSpPr/>
            <p:nvPr/>
          </p:nvSpPr>
          <p:spPr>
            <a:xfrm>
              <a:off x="704151" y="3945425"/>
              <a:ext cx="28482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5" name="Google Shape;325;g10117343390_0_131"/>
            <p:cNvSpPr/>
            <p:nvPr/>
          </p:nvSpPr>
          <p:spPr>
            <a:xfrm>
              <a:off x="704260" y="4617763"/>
              <a:ext cx="2559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6" name="Google Shape;326;g10117343390_0_131"/>
            <p:cNvSpPr/>
            <p:nvPr/>
          </p:nvSpPr>
          <p:spPr>
            <a:xfrm>
              <a:off x="5600000" y="3945425"/>
              <a:ext cx="2848200" cy="334800"/>
            </a:xfrm>
            <a:prstGeom prst="rect">
              <a:avLst/>
            </a:prstGeom>
            <a:solidFill>
              <a:srgbClr val="949494"/>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7" name="Google Shape;327;g10117343390_0_131"/>
            <p:cNvSpPr/>
            <p:nvPr/>
          </p:nvSpPr>
          <p:spPr>
            <a:xfrm>
              <a:off x="5600110" y="4617763"/>
              <a:ext cx="255900" cy="334800"/>
            </a:xfrm>
            <a:prstGeom prst="rect">
              <a:avLst/>
            </a:prstGeom>
            <a:solidFill>
              <a:srgbClr val="949494"/>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sp>
        <p:nvSpPr>
          <p:cNvPr id="328" name="Google Shape;328;g10117343390_0_131"/>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Design with high contrast</a:t>
            </a:r>
            <a:endParaRPr/>
          </a:p>
        </p:txBody>
      </p:sp>
      <p:sp>
        <p:nvSpPr>
          <p:cNvPr id="329" name="Google Shape;329;g10117343390_0_131"/>
          <p:cNvSpPr txBox="1"/>
          <p:nvPr/>
        </p:nvSpPr>
        <p:spPr>
          <a:xfrm>
            <a:off x="1701800" y="5410200"/>
            <a:ext cx="7595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Colorblindness: % of People</a:t>
            </a:r>
            <a:endParaRPr sz="3700">
              <a:solidFill>
                <a:srgbClr val="969696"/>
              </a:solidFill>
            </a:endParaRPr>
          </a:p>
        </p:txBody>
      </p:sp>
      <p:sp>
        <p:nvSpPr>
          <p:cNvPr id="330" name="Google Shape;330;g10117343390_0_131"/>
          <p:cNvSpPr txBox="1"/>
          <p:nvPr/>
        </p:nvSpPr>
        <p:spPr>
          <a:xfrm>
            <a:off x="1701800" y="72390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Low Vision: % of People</a:t>
            </a:r>
            <a:endParaRPr sz="3700">
              <a:solidFill>
                <a:srgbClr val="969696"/>
              </a:solidFill>
            </a:endParaRPr>
          </a:p>
        </p:txBody>
      </p:sp>
      <p:sp>
        <p:nvSpPr>
          <p:cNvPr id="331" name="Google Shape;331;g10117343390_0_131"/>
          <p:cNvSpPr txBox="1"/>
          <p:nvPr/>
        </p:nvSpPr>
        <p:spPr>
          <a:xfrm>
            <a:off x="14757400" y="5410200"/>
            <a:ext cx="6731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Colorblindness: % of People</a:t>
            </a:r>
            <a:endParaRPr sz="3700"/>
          </a:p>
        </p:txBody>
      </p:sp>
      <p:sp>
        <p:nvSpPr>
          <p:cNvPr id="332" name="Google Shape;332;g10117343390_0_131"/>
          <p:cNvSpPr txBox="1"/>
          <p:nvPr/>
        </p:nvSpPr>
        <p:spPr>
          <a:xfrm>
            <a:off x="14757400" y="72390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Low Vision: % of People</a:t>
            </a:r>
            <a:endParaRPr sz="3700"/>
          </a:p>
        </p:txBody>
      </p:sp>
      <p:sp>
        <p:nvSpPr>
          <p:cNvPr id="333" name="Google Shape;333;g10117343390_0_131"/>
          <p:cNvSpPr txBox="1"/>
          <p:nvPr/>
        </p:nvSpPr>
        <p:spPr>
          <a:xfrm>
            <a:off x="2159000" y="62484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4%</a:t>
            </a:r>
            <a:endParaRPr sz="3700">
              <a:solidFill>
                <a:srgbClr val="969696"/>
              </a:solidFill>
            </a:endParaRPr>
          </a:p>
        </p:txBody>
      </p:sp>
      <p:sp>
        <p:nvSpPr>
          <p:cNvPr id="334" name="Google Shape;334;g10117343390_0_131"/>
          <p:cNvSpPr txBox="1"/>
          <p:nvPr/>
        </p:nvSpPr>
        <p:spPr>
          <a:xfrm>
            <a:off x="4038600" y="8026400"/>
            <a:ext cx="3860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25%</a:t>
            </a:r>
            <a:endParaRPr sz="3700">
              <a:solidFill>
                <a:srgbClr val="969696"/>
              </a:solidFill>
            </a:endParaRPr>
          </a:p>
        </p:txBody>
      </p:sp>
      <p:sp>
        <p:nvSpPr>
          <p:cNvPr id="335" name="Google Shape;335;g10117343390_0_131"/>
          <p:cNvSpPr txBox="1"/>
          <p:nvPr/>
        </p:nvSpPr>
        <p:spPr>
          <a:xfrm>
            <a:off x="15214600" y="62484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4</a:t>
            </a:r>
            <a:r>
              <a:rPr lang="en-US" sz="3700"/>
              <a:t>%</a:t>
            </a:r>
            <a:endParaRPr sz="3700"/>
          </a:p>
        </p:txBody>
      </p:sp>
      <p:sp>
        <p:nvSpPr>
          <p:cNvPr id="336" name="Google Shape;336;g10117343390_0_131"/>
          <p:cNvSpPr txBox="1"/>
          <p:nvPr/>
        </p:nvSpPr>
        <p:spPr>
          <a:xfrm>
            <a:off x="17119600" y="8026400"/>
            <a:ext cx="36072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25</a:t>
            </a:r>
            <a:r>
              <a:rPr lang="en-US" sz="3700"/>
              <a:t>%</a:t>
            </a:r>
            <a:endParaRPr sz="3700"/>
          </a:p>
        </p:txBody>
      </p:sp>
      <p:sp>
        <p:nvSpPr>
          <p:cNvPr id="337" name="Google Shape;337;g10117343390_0_131"/>
          <p:cNvSpPr txBox="1"/>
          <p:nvPr/>
        </p:nvSpPr>
        <p:spPr>
          <a:xfrm>
            <a:off x="889000" y="3860800"/>
            <a:ext cx="9880800" cy="18162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4300" b="1">
                <a:solidFill>
                  <a:srgbClr val="969696"/>
                </a:solidFill>
              </a:rPr>
              <a:t>Colorblindness Disproportionately Overrepresented in A11y Resources</a:t>
            </a:r>
            <a:endParaRPr sz="4300" b="1">
              <a:solidFill>
                <a:srgbClr val="969696"/>
              </a:solidFill>
            </a:endParaRPr>
          </a:p>
        </p:txBody>
      </p:sp>
      <p:sp>
        <p:nvSpPr>
          <p:cNvPr id="338" name="Google Shape;338;g10117343390_0_131"/>
          <p:cNvSpPr txBox="1"/>
          <p:nvPr/>
        </p:nvSpPr>
        <p:spPr>
          <a:xfrm>
            <a:off x="13748200" y="3860800"/>
            <a:ext cx="9880800" cy="18162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4300" b="1"/>
              <a:t>Colorblindness Disproportionately Overrepresented in A11y Resources</a:t>
            </a:r>
            <a:endParaRPr sz="4300" b="1"/>
          </a:p>
        </p:txBody>
      </p:sp>
      <p:sp>
        <p:nvSpPr>
          <p:cNvPr id="339" name="Google Shape;339;g10117343390_0_131"/>
          <p:cNvSpPr txBox="1"/>
          <p:nvPr/>
        </p:nvSpPr>
        <p:spPr>
          <a:xfrm>
            <a:off x="1701800" y="9603400"/>
            <a:ext cx="7595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Colorblindness: # of Resources</a:t>
            </a:r>
            <a:endParaRPr sz="3700">
              <a:solidFill>
                <a:srgbClr val="969696"/>
              </a:solidFill>
            </a:endParaRPr>
          </a:p>
        </p:txBody>
      </p:sp>
      <p:sp>
        <p:nvSpPr>
          <p:cNvPr id="340" name="Google Shape;340;g10117343390_0_131"/>
          <p:cNvSpPr txBox="1"/>
          <p:nvPr/>
        </p:nvSpPr>
        <p:spPr>
          <a:xfrm>
            <a:off x="1701800" y="11432200"/>
            <a:ext cx="6476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Low Vision: # of Resources</a:t>
            </a:r>
            <a:endParaRPr sz="3700">
              <a:solidFill>
                <a:srgbClr val="969696"/>
              </a:solidFill>
            </a:endParaRPr>
          </a:p>
        </p:txBody>
      </p:sp>
      <p:sp>
        <p:nvSpPr>
          <p:cNvPr id="341" name="Google Shape;341;g10117343390_0_131"/>
          <p:cNvSpPr txBox="1"/>
          <p:nvPr/>
        </p:nvSpPr>
        <p:spPr>
          <a:xfrm>
            <a:off x="9372600" y="104416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51</a:t>
            </a:r>
            <a:endParaRPr sz="3700">
              <a:solidFill>
                <a:srgbClr val="969696"/>
              </a:solidFill>
            </a:endParaRPr>
          </a:p>
        </p:txBody>
      </p:sp>
      <p:sp>
        <p:nvSpPr>
          <p:cNvPr id="342" name="Google Shape;342;g10117343390_0_131"/>
          <p:cNvSpPr txBox="1"/>
          <p:nvPr/>
        </p:nvSpPr>
        <p:spPr>
          <a:xfrm>
            <a:off x="2489200" y="12219600"/>
            <a:ext cx="3860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5</a:t>
            </a:r>
            <a:endParaRPr sz="3700">
              <a:solidFill>
                <a:srgbClr val="969696"/>
              </a:solidFill>
            </a:endParaRPr>
          </a:p>
        </p:txBody>
      </p:sp>
      <p:sp>
        <p:nvSpPr>
          <p:cNvPr id="343" name="Google Shape;343;g10117343390_0_131"/>
          <p:cNvSpPr txBox="1"/>
          <p:nvPr/>
        </p:nvSpPr>
        <p:spPr>
          <a:xfrm>
            <a:off x="14757400" y="9603400"/>
            <a:ext cx="7595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Colorblindness: # of Resources</a:t>
            </a:r>
            <a:endParaRPr sz="3700"/>
          </a:p>
        </p:txBody>
      </p:sp>
      <p:sp>
        <p:nvSpPr>
          <p:cNvPr id="344" name="Google Shape;344;g10117343390_0_131"/>
          <p:cNvSpPr txBox="1"/>
          <p:nvPr/>
        </p:nvSpPr>
        <p:spPr>
          <a:xfrm>
            <a:off x="14757400" y="11432200"/>
            <a:ext cx="6476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Low Vision: # of Resources</a:t>
            </a:r>
            <a:endParaRPr sz="3700"/>
          </a:p>
        </p:txBody>
      </p:sp>
      <p:sp>
        <p:nvSpPr>
          <p:cNvPr id="345" name="Google Shape;345;g10117343390_0_131"/>
          <p:cNvSpPr txBox="1"/>
          <p:nvPr/>
        </p:nvSpPr>
        <p:spPr>
          <a:xfrm>
            <a:off x="22428200" y="10441600"/>
            <a:ext cx="14223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51</a:t>
            </a:r>
            <a:endParaRPr sz="3700" b="1"/>
          </a:p>
        </p:txBody>
      </p:sp>
      <p:sp>
        <p:nvSpPr>
          <p:cNvPr id="346" name="Google Shape;346;g10117343390_0_131"/>
          <p:cNvSpPr txBox="1"/>
          <p:nvPr/>
        </p:nvSpPr>
        <p:spPr>
          <a:xfrm>
            <a:off x="15544800" y="12219600"/>
            <a:ext cx="3860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5</a:t>
            </a:r>
            <a:endParaRPr sz="3700"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0117343390_0_170"/>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Use High Contrast Text</a:t>
            </a:r>
            <a:endParaRPr/>
          </a:p>
        </p:txBody>
      </p:sp>
      <p:sp>
        <p:nvSpPr>
          <p:cNvPr id="352" name="Google Shape;352;g10117343390_0_170"/>
          <p:cNvSpPr txBox="1">
            <a:spLocks noGrp="1"/>
          </p:cNvSpPr>
          <p:nvPr>
            <p:ph type="body" idx="1"/>
          </p:nvPr>
        </p:nvSpPr>
        <p:spPr>
          <a:xfrm>
            <a:off x="831200" y="3073267"/>
            <a:ext cx="6661500" cy="91104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Text needs at least </a:t>
            </a:r>
            <a:r>
              <a:rPr lang="en-US" b="1"/>
              <a:t>4.5:1</a:t>
            </a:r>
            <a:r>
              <a:rPr lang="en-US"/>
              <a:t> contrast against its background.</a:t>
            </a:r>
            <a:endParaRPr/>
          </a:p>
          <a:p>
            <a:pPr marL="0" lvl="0" indent="0" algn="l" rtl="0">
              <a:spcBef>
                <a:spcPts val="1800"/>
              </a:spcBef>
              <a:spcAft>
                <a:spcPts val="0"/>
              </a:spcAft>
              <a:buNone/>
            </a:pPr>
            <a:r>
              <a:rPr lang="en-US"/>
              <a:t>Large text (bold </a:t>
            </a:r>
            <a:r>
              <a:rPr lang="en-US" i="1"/>
              <a:t>and </a:t>
            </a:r>
            <a:r>
              <a:rPr lang="en-US"/>
              <a:t>16pt or larger) can be </a:t>
            </a:r>
            <a:r>
              <a:rPr lang="en-US" b="1"/>
              <a:t>3:1</a:t>
            </a:r>
            <a:r>
              <a:rPr lang="en-US"/>
              <a:t> or higher.</a:t>
            </a:r>
            <a:endParaRPr/>
          </a:p>
        </p:txBody>
      </p:sp>
      <p:pic>
        <p:nvPicPr>
          <p:cNvPr id="353" name="Google Shape;353;g10117343390_0_170" title="user interface showing that a light grey text fails contrast with a 2.95 to 1 ratio against white"/>
          <p:cNvPicPr preferRelativeResize="0"/>
          <p:nvPr/>
        </p:nvPicPr>
        <p:blipFill>
          <a:blip r:embed="rId3">
            <a:alphaModFix/>
          </a:blip>
          <a:stretch>
            <a:fillRect/>
          </a:stretch>
        </p:blipFill>
        <p:spPr>
          <a:xfrm>
            <a:off x="8907000" y="3120333"/>
            <a:ext cx="14645806" cy="1018926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0117343390_0_176"/>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Use High Contrast Geometries</a:t>
            </a:r>
            <a:endParaRPr/>
          </a:p>
        </p:txBody>
      </p:sp>
      <p:sp>
        <p:nvSpPr>
          <p:cNvPr id="359" name="Google Shape;359;g10117343390_0_176"/>
          <p:cNvSpPr txBox="1">
            <a:spLocks noGrp="1"/>
          </p:cNvSpPr>
          <p:nvPr>
            <p:ph type="body" idx="1"/>
          </p:nvPr>
        </p:nvSpPr>
        <p:spPr>
          <a:xfrm>
            <a:off x="831200" y="3073267"/>
            <a:ext cx="7507200" cy="91104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Chart elements need at least </a:t>
            </a:r>
            <a:r>
              <a:rPr lang="en-US" b="1"/>
              <a:t>3:1</a:t>
            </a:r>
            <a:r>
              <a:rPr lang="en-US"/>
              <a:t> contrast against their background.</a:t>
            </a:r>
            <a:endParaRPr/>
          </a:p>
        </p:txBody>
      </p:sp>
      <p:pic>
        <p:nvPicPr>
          <p:cNvPr id="360" name="Google Shape;360;g10117343390_0_176" title="user interface showing that a light grey geometry color fails contrast with a 1.14 to 1 ratio against another light grey"/>
          <p:cNvPicPr preferRelativeResize="0"/>
          <p:nvPr/>
        </p:nvPicPr>
        <p:blipFill>
          <a:blip r:embed="rId3">
            <a:alphaModFix/>
          </a:blip>
          <a:stretch>
            <a:fillRect/>
          </a:stretch>
        </p:blipFill>
        <p:spPr>
          <a:xfrm>
            <a:off x="8907000" y="3013133"/>
            <a:ext cx="14835733" cy="865589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0117343390_0_239"/>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Don’t rely on color alone! </a:t>
            </a:r>
            <a:endParaRPr/>
          </a:p>
        </p:txBody>
      </p:sp>
      <p:pic>
        <p:nvPicPr>
          <p:cNvPr id="366" name="Google Shape;366;g10117343390_0_239" descr="the line chart on the left shows two lines, each with different colors. The caption reads &quot;What people with normal vision see.&quot; The line chart on the right shows two lines, but the colors are the same. The second caption reads, &quot;what green-blind people see, 1% of men.&quot;" title="two pairs of line charts"/>
          <p:cNvPicPr preferRelativeResize="0"/>
          <p:nvPr/>
        </p:nvPicPr>
        <p:blipFill>
          <a:blip r:embed="rId3">
            <a:alphaModFix/>
          </a:blip>
          <a:stretch>
            <a:fillRect/>
          </a:stretch>
        </p:blipFill>
        <p:spPr>
          <a:xfrm>
            <a:off x="194225" y="5048933"/>
            <a:ext cx="13087350" cy="5429250"/>
          </a:xfrm>
          <a:prstGeom prst="rect">
            <a:avLst/>
          </a:prstGeom>
          <a:noFill/>
          <a:ln>
            <a:noFill/>
          </a:ln>
        </p:spPr>
      </p:pic>
      <p:pic>
        <p:nvPicPr>
          <p:cNvPr id="367" name="Google Shape;367;g10117343390_0_239" title="two lines, each with a different color and dash pattern"/>
          <p:cNvPicPr preferRelativeResize="0"/>
          <p:nvPr/>
        </p:nvPicPr>
        <p:blipFill>
          <a:blip r:embed="rId4">
            <a:alphaModFix/>
          </a:blip>
          <a:stretch>
            <a:fillRect/>
          </a:stretch>
        </p:blipFill>
        <p:spPr>
          <a:xfrm>
            <a:off x="13407000" y="3968146"/>
            <a:ext cx="10630374" cy="7590827"/>
          </a:xfrm>
          <a:prstGeom prst="rect">
            <a:avLst/>
          </a:prstGeom>
          <a:noFill/>
          <a:ln>
            <a:noFill/>
          </a:ln>
        </p:spPr>
      </p:pic>
      <p:sp>
        <p:nvSpPr>
          <p:cNvPr id="368" name="Google Shape;368;g10117343390_0_239"/>
          <p:cNvSpPr txBox="1">
            <a:spLocks noGrp="1"/>
          </p:cNvSpPr>
          <p:nvPr>
            <p:ph type="body" idx="1"/>
          </p:nvPr>
        </p:nvSpPr>
        <p:spPr>
          <a:xfrm>
            <a:off x="1206500" y="2372962"/>
            <a:ext cx="21971100" cy="934800"/>
          </a:xfrm>
          <a:prstGeom prst="rect">
            <a:avLst/>
          </a:prstGeom>
        </p:spPr>
        <p:txBody>
          <a:bodyPr spcFirstLastPara="1" wrap="square" lIns="50800" tIns="50800" rIns="50800" bIns="50800" anchor="t" anchorCtr="0">
            <a:normAutofit fontScale="92500" lnSpcReduction="10000"/>
          </a:bodyPr>
          <a:lstStyle/>
          <a:p>
            <a:pPr marL="0" lvl="0" indent="0" algn="l" rtl="0">
              <a:spcBef>
                <a:spcPts val="1800"/>
              </a:spcBef>
              <a:spcAft>
                <a:spcPts val="0"/>
              </a:spcAft>
              <a:buNone/>
            </a:pPr>
            <a:r>
              <a:rPr lang="en-US"/>
              <a:t>(Muth) </a:t>
            </a:r>
            <a:r>
              <a:rPr lang="en-US" u="sng">
                <a:solidFill>
                  <a:schemeClr val="hlink"/>
                </a:solidFill>
                <a:hlinkClick r:id="rId5"/>
              </a:rPr>
              <a:t>https://blog.datawrapper.de/colorblindness-part2/</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0117343390_0_231"/>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Add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alt</a:t>
            </a:r>
            <a:r>
              <a:rPr lang="en-US"/>
              <a:t> text</a:t>
            </a:r>
            <a:endParaRPr/>
          </a:p>
        </p:txBody>
      </p:sp>
      <p:sp>
        <p:nvSpPr>
          <p:cNvPr id="374" name="Google Shape;374;g10117343390_0_231"/>
          <p:cNvSpPr txBox="1">
            <a:spLocks noGrp="1"/>
          </p:cNvSpPr>
          <p:nvPr>
            <p:ph type="body" idx="1"/>
          </p:nvPr>
        </p:nvSpPr>
        <p:spPr>
          <a:xfrm>
            <a:off x="831200" y="3073275"/>
            <a:ext cx="10835700" cy="91104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There is great research on alt text, but the most important thing to know is that you should add it to every image you post online (including twitter), in a document, or presentation.</a:t>
            </a:r>
            <a:endParaRPr/>
          </a:p>
          <a:p>
            <a:pPr marL="0" lvl="0" indent="0" algn="l" rtl="0">
              <a:spcBef>
                <a:spcPts val="1800"/>
              </a:spcBef>
              <a:spcAft>
                <a:spcPts val="0"/>
              </a:spcAft>
              <a:buNone/>
            </a:pPr>
            <a:endParaRPr/>
          </a:p>
          <a:p>
            <a:pPr marL="0" lvl="0" indent="0" algn="l" rtl="0">
              <a:spcBef>
                <a:spcPts val="1800"/>
              </a:spcBef>
              <a:spcAft>
                <a:spcPts val="0"/>
              </a:spcAft>
              <a:buNone/>
            </a:pPr>
            <a:r>
              <a:rPr lang="en-US"/>
              <a:t>Guidance: </a:t>
            </a:r>
            <a:r>
              <a:rPr lang="en-US" u="sng">
                <a:solidFill>
                  <a:schemeClr val="hlink"/>
                </a:solidFill>
                <a:hlinkClick r:id="rId3"/>
              </a:rPr>
              <a:t>https://medium.com/nightingale/writing-alt-text-for-data-visualization-2a218ef43f81</a:t>
            </a:r>
            <a:endParaRPr/>
          </a:p>
          <a:p>
            <a:pPr marL="0" lvl="0" indent="0" algn="l" rtl="0">
              <a:spcBef>
                <a:spcPts val="1800"/>
              </a:spcBef>
              <a:spcAft>
                <a:spcPts val="0"/>
              </a:spcAft>
              <a:buNone/>
            </a:pPr>
            <a:endParaRPr/>
          </a:p>
        </p:txBody>
      </p:sp>
      <p:pic>
        <p:nvPicPr>
          <p:cNvPr id="375" name="Google Shape;375;g10117343390_0_231" descr="Framework for simple, clear alt text:&#10;alt equals chart type of type of data where reason for including chart. Include a link to a data source somewhere in the text."/>
          <p:cNvPicPr preferRelativeResize="0"/>
          <p:nvPr/>
        </p:nvPicPr>
        <p:blipFill>
          <a:blip r:embed="rId4">
            <a:alphaModFix/>
          </a:blip>
          <a:stretch>
            <a:fillRect/>
          </a:stretch>
        </p:blipFill>
        <p:spPr>
          <a:xfrm>
            <a:off x="12362975" y="5334600"/>
            <a:ext cx="8839204" cy="38295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5478399"/>
            <a:ext cx="21971000" cy="2759202"/>
          </a:xfrm>
        </p:spPr>
        <p:txBody>
          <a:bodyPr>
            <a:normAutofit/>
          </a:bodyPr>
          <a:lstStyle/>
          <a:p>
            <a:r>
              <a:rPr lang="en-US" sz="8800" dirty="0"/>
              <a:t>Can you be a practicing researcher without access to the research that others are doing?</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7</a:t>
            </a:fld>
            <a:endParaRPr lang="en-US" dirty="0"/>
          </a:p>
        </p:txBody>
      </p:sp>
    </p:spTree>
    <p:extLst>
      <p:ext uri="{BB962C8B-B14F-4D97-AF65-F5344CB8AC3E}">
        <p14:creationId xmlns:p14="http://schemas.microsoft.com/office/powerpoint/2010/main" val="71459692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0117343390_0_256"/>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Perceivable Evaluation Toolkit:</a:t>
            </a:r>
            <a:endParaRPr/>
          </a:p>
        </p:txBody>
      </p:sp>
      <p:sp>
        <p:nvSpPr>
          <p:cNvPr id="381" name="Google Shape;381;g10117343390_0_256"/>
          <p:cNvSpPr txBox="1">
            <a:spLocks noGrp="1"/>
          </p:cNvSpPr>
          <p:nvPr>
            <p:ph type="body" idx="1"/>
          </p:nvPr>
        </p:nvSpPr>
        <p:spPr>
          <a:xfrm>
            <a:off x="1206450" y="5273462"/>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solidFill>
                  <a:schemeClr val="hlink"/>
                </a:solidFill>
              </a:rPr>
              <a:t> </a:t>
            </a:r>
            <a:r>
              <a:rPr lang="en-US" u="sng" dirty="0">
                <a:solidFill>
                  <a:schemeClr val="hlink"/>
                </a:solidFill>
                <a:hlinkClick r:id="rId3"/>
              </a:rPr>
              <a:t>Contrast Checker</a:t>
            </a:r>
            <a:endParaRPr dirty="0"/>
          </a:p>
          <a:p>
            <a:pPr marL="914400" lvl="0" indent="-577850" algn="l" rtl="0">
              <a:spcBef>
                <a:spcPts val="0"/>
              </a:spcBef>
              <a:spcAft>
                <a:spcPts val="0"/>
              </a:spcAft>
              <a:buSzPts val="5500"/>
              <a:buAutoNum type="arabicPeriod"/>
            </a:pPr>
            <a:r>
              <a:rPr lang="en-US" dirty="0"/>
              <a:t> Safe color design </a:t>
            </a:r>
            <a:endParaRPr dirty="0"/>
          </a:p>
          <a:p>
            <a:pPr marL="1371600" lvl="1" indent="-533400" algn="l" rtl="0">
              <a:spcBef>
                <a:spcPts val="0"/>
              </a:spcBef>
              <a:spcAft>
                <a:spcPts val="0"/>
              </a:spcAft>
              <a:buSzPts val="4800"/>
              <a:buAutoNum type="alphaLcPeriod"/>
            </a:pPr>
            <a:r>
              <a:rPr lang="en-US" dirty="0">
                <a:solidFill>
                  <a:schemeClr val="hlink"/>
                </a:solidFill>
              </a:rPr>
              <a:t> </a:t>
            </a:r>
            <a:r>
              <a:rPr lang="en-US" u="sng" dirty="0">
                <a:solidFill>
                  <a:schemeClr val="hlink"/>
                </a:solidFill>
                <a:hlinkClick r:id="rId4"/>
              </a:rPr>
              <a:t>CVD Checker</a:t>
            </a:r>
            <a:endParaRPr dirty="0"/>
          </a:p>
          <a:p>
            <a:pPr marL="1371600" lvl="1" indent="-533400" algn="l" rtl="0">
              <a:spcBef>
                <a:spcPts val="0"/>
              </a:spcBef>
              <a:spcAft>
                <a:spcPts val="0"/>
              </a:spcAft>
              <a:buSzPts val="4800"/>
              <a:buAutoNum type="alphaLcPeriod"/>
            </a:pPr>
            <a:r>
              <a:rPr lang="en-US" dirty="0">
                <a:solidFill>
                  <a:schemeClr val="hlink"/>
                </a:solidFill>
              </a:rPr>
              <a:t> </a:t>
            </a:r>
            <a:r>
              <a:rPr lang="en-US" u="sng" dirty="0">
                <a:solidFill>
                  <a:schemeClr val="hlink"/>
                </a:solidFill>
                <a:hlinkClick r:id="rId5"/>
              </a:rPr>
              <a:t>Redundant encoding design ideas</a:t>
            </a:r>
            <a:endParaRPr dirty="0"/>
          </a:p>
          <a:p>
            <a:pPr marL="914400" lvl="0" indent="-577850" algn="l" rtl="0">
              <a:spcBef>
                <a:spcPts val="0"/>
              </a:spcBef>
              <a:spcAft>
                <a:spcPts val="0"/>
              </a:spcAft>
              <a:buSzPts val="5500"/>
              <a:buAutoNum type="arabicPeriod"/>
            </a:pPr>
            <a:r>
              <a:rPr lang="en-US" dirty="0">
                <a:solidFill>
                  <a:schemeClr val="hlink"/>
                </a:solidFill>
              </a:rPr>
              <a:t> </a:t>
            </a:r>
            <a:r>
              <a:rPr lang="en-US" u="sng" dirty="0">
                <a:solidFill>
                  <a:schemeClr val="hlink"/>
                </a:solidFill>
                <a:hlinkClick r:id="rId6"/>
              </a:rPr>
              <a:t>Alt Text</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0104eaf235_1_45"/>
          <p:cNvSpPr txBox="1">
            <a:spLocks noGrp="1"/>
          </p:cNvSpPr>
          <p:nvPr>
            <p:ph type="title"/>
          </p:nvPr>
        </p:nvSpPr>
        <p:spPr>
          <a:xfrm>
            <a:off x="1206450" y="5743875"/>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Operable</a:t>
            </a:r>
            <a:endParaRPr/>
          </a:p>
        </p:txBody>
      </p:sp>
      <p:sp>
        <p:nvSpPr>
          <p:cNvPr id="387" name="Google Shape;387;g10104eaf235_1_45"/>
          <p:cNvSpPr txBox="1">
            <a:spLocks noGrp="1"/>
          </p:cNvSpPr>
          <p:nvPr>
            <p:ph type="body" idx="1"/>
          </p:nvPr>
        </p:nvSpPr>
        <p:spPr>
          <a:xfrm>
            <a:off x="1206450" y="7037337"/>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r>
              <a:rPr lang="en-US"/>
              <a:t>Can someone operate this in multiple ways? Is each way easy?</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0117343390_0_261"/>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Operable Checklist:</a:t>
            </a:r>
            <a:endParaRPr/>
          </a:p>
        </p:txBody>
      </p:sp>
      <p:sp>
        <p:nvSpPr>
          <p:cNvPr id="393" name="Google Shape;393;g10117343390_0_261"/>
          <p:cNvSpPr txBox="1">
            <a:spLocks noGrp="1"/>
          </p:cNvSpPr>
          <p:nvPr>
            <p:ph type="body" idx="1"/>
          </p:nvPr>
        </p:nvSpPr>
        <p:spPr>
          <a:xfrm>
            <a:off x="1206450" y="7037300"/>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Mouse</a:t>
            </a:r>
            <a:endParaRPr dirty="0"/>
          </a:p>
          <a:p>
            <a:pPr marL="914400" lvl="0" indent="-577850" algn="l" rtl="0">
              <a:spcBef>
                <a:spcPts val="0"/>
              </a:spcBef>
              <a:spcAft>
                <a:spcPts val="0"/>
              </a:spcAft>
              <a:buSzPts val="5500"/>
              <a:buAutoNum type="arabicPeriod"/>
            </a:pPr>
            <a:r>
              <a:rPr lang="en-US" dirty="0"/>
              <a:t> Keyboard-only</a:t>
            </a:r>
            <a:endParaRPr dirty="0"/>
          </a:p>
          <a:p>
            <a:pPr marL="914400" lvl="0" indent="-577850" algn="l" rtl="0">
              <a:spcBef>
                <a:spcPts val="0"/>
              </a:spcBef>
              <a:spcAft>
                <a:spcPts val="0"/>
              </a:spcAft>
              <a:buSzPts val="5500"/>
              <a:buAutoNum type="arabicPeriod"/>
            </a:pPr>
            <a:r>
              <a:rPr lang="en-US" dirty="0"/>
              <a:t> Screen Reader</a:t>
            </a: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0117343390_0_119"/>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Ensure Keyboard Access (if interactive)</a:t>
            </a:r>
            <a:endParaRPr/>
          </a:p>
        </p:txBody>
      </p:sp>
      <p:pic>
        <p:nvPicPr>
          <p:cNvPr id="399" name="Google Shape;399;g10117343390_0_119" title="An interactive chart that shows a mouse hovering to indicate user focus."/>
          <p:cNvPicPr preferRelativeResize="0"/>
          <p:nvPr/>
        </p:nvPicPr>
        <p:blipFill>
          <a:blip r:embed="rId3">
            <a:alphaModFix/>
          </a:blip>
          <a:stretch>
            <a:fillRect/>
          </a:stretch>
        </p:blipFill>
        <p:spPr>
          <a:xfrm>
            <a:off x="7124667" y="3530600"/>
            <a:ext cx="10134600" cy="782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10117343390_0_124"/>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Indicate keyboard focus, use multi-modal style</a:t>
            </a:r>
            <a:endParaRPr/>
          </a:p>
        </p:txBody>
      </p:sp>
      <p:pic>
        <p:nvPicPr>
          <p:cNvPr id="405" name="Google Shape;405;g10117343390_0_124" title="Bar chart with a keyboard focus indicator around an element."/>
          <p:cNvPicPr preferRelativeResize="0"/>
          <p:nvPr/>
        </p:nvPicPr>
        <p:blipFill>
          <a:blip r:embed="rId3">
            <a:alphaModFix/>
          </a:blip>
          <a:stretch>
            <a:fillRect/>
          </a:stretch>
        </p:blipFill>
        <p:spPr>
          <a:xfrm>
            <a:off x="5943567" y="2819400"/>
            <a:ext cx="12496800" cy="6502400"/>
          </a:xfrm>
          <a:prstGeom prst="rect">
            <a:avLst/>
          </a:prstGeom>
          <a:noFill/>
          <a:ln>
            <a:noFill/>
          </a:ln>
        </p:spPr>
      </p:pic>
      <p:cxnSp>
        <p:nvCxnSpPr>
          <p:cNvPr id="406" name="Google Shape;406;g10117343390_0_124"/>
          <p:cNvCxnSpPr/>
          <p:nvPr/>
        </p:nvCxnSpPr>
        <p:spPr>
          <a:xfrm rot="10800000">
            <a:off x="8845800" y="8762700"/>
            <a:ext cx="864000" cy="1676700"/>
          </a:xfrm>
          <a:prstGeom prst="straightConnector1">
            <a:avLst/>
          </a:prstGeom>
          <a:noFill/>
          <a:ln w="9525" cap="flat" cmpd="sng">
            <a:solidFill>
              <a:schemeClr val="dk2"/>
            </a:solidFill>
            <a:prstDash val="solid"/>
            <a:round/>
            <a:headEnd type="none" w="med" len="med"/>
            <a:tailEnd type="triangle" w="med" len="med"/>
          </a:ln>
        </p:spPr>
      </p:cxnSp>
      <p:sp>
        <p:nvSpPr>
          <p:cNvPr id="407" name="Google Shape;407;g10117343390_0_124"/>
          <p:cNvSpPr txBox="1"/>
          <p:nvPr/>
        </p:nvSpPr>
        <p:spPr>
          <a:xfrm>
            <a:off x="6756400" y="10439400"/>
            <a:ext cx="10871100" cy="22011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This is a keyboard focus indicator (outer border) with the same styling effect applied on mouse hover (inner dashed white lines and blue fill)</a:t>
            </a:r>
            <a:endParaRPr sz="37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10117343390_0_266"/>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Why Keyboard-only?</a:t>
            </a:r>
            <a:endParaRPr/>
          </a:p>
        </p:txBody>
      </p:sp>
      <p:sp>
        <p:nvSpPr>
          <p:cNvPr id="413" name="Google Shape;413;g10117343390_0_266"/>
          <p:cNvSpPr txBox="1"/>
          <p:nvPr/>
        </p:nvSpPr>
        <p:spPr>
          <a:xfrm>
            <a:off x="7004375" y="11687875"/>
            <a:ext cx="9450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u="sng">
                <a:solidFill>
                  <a:schemeClr val="hlink"/>
                </a:solidFill>
                <a:hlinkClick r:id="rId3"/>
              </a:rPr>
              <a:t>https://vega.github.io/vega-lite/examples/selection_heatmap.html</a:t>
            </a:r>
            <a:endParaRPr sz="2500"/>
          </a:p>
        </p:txBody>
      </p:sp>
      <p:pic>
        <p:nvPicPr>
          <p:cNvPr id="414" name="Google Shape;414;g10117343390_0_266" title="selectable heat map screenshot">
            <a:hlinkClick r:id="rId3"/>
          </p:cNvPr>
          <p:cNvPicPr preferRelativeResize="0"/>
          <p:nvPr/>
        </p:nvPicPr>
        <p:blipFill>
          <a:blip r:embed="rId4">
            <a:alphaModFix/>
          </a:blip>
          <a:stretch>
            <a:fillRect/>
          </a:stretch>
        </p:blipFill>
        <p:spPr>
          <a:xfrm>
            <a:off x="6298199" y="3449900"/>
            <a:ext cx="10862950" cy="8064649"/>
          </a:xfrm>
          <a:prstGeom prst="rect">
            <a:avLst/>
          </a:prstGeom>
          <a:noFill/>
          <a:ln>
            <a:noFill/>
          </a:ln>
        </p:spPr>
      </p:pic>
      <p:sp>
        <p:nvSpPr>
          <p:cNvPr id="415" name="Google Shape;415;g10117343390_0_266"/>
          <p:cNvSpPr txBox="1">
            <a:spLocks noGrp="1"/>
          </p:cNvSpPr>
          <p:nvPr>
            <p:ph type="body" idx="1"/>
          </p:nvPr>
        </p:nvSpPr>
        <p:spPr>
          <a:xfrm>
            <a:off x="1206500" y="2404512"/>
            <a:ext cx="21971100" cy="934800"/>
          </a:xfrm>
          <a:prstGeom prst="rect">
            <a:avLst/>
          </a:prstGeom>
        </p:spPr>
        <p:txBody>
          <a:bodyPr spcFirstLastPara="1" wrap="square" lIns="50800" tIns="50800" rIns="50800" bIns="50800" anchor="t" anchorCtr="0">
            <a:normAutofit fontScale="92500" lnSpcReduction="10000"/>
          </a:bodyPr>
          <a:lstStyle/>
          <a:p>
            <a:pPr marL="0" lvl="0" indent="0" algn="l" rtl="0">
              <a:spcBef>
                <a:spcPts val="1800"/>
              </a:spcBef>
              <a:spcAft>
                <a:spcPts val="0"/>
              </a:spcAft>
              <a:buNone/>
            </a:pPr>
            <a:r>
              <a:rPr lang="en-US"/>
              <a:t>Some things work for screen readers but not for keyboard-only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0117343390_0_288"/>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Keyboard only example:</a:t>
            </a:r>
            <a:endParaRPr/>
          </a:p>
        </p:txBody>
      </p:sp>
      <p:sp>
        <p:nvSpPr>
          <p:cNvPr id="421" name="Google Shape;421;g10117343390_0_288"/>
          <p:cNvSpPr txBox="1"/>
          <p:nvPr/>
        </p:nvSpPr>
        <p:spPr>
          <a:xfrm>
            <a:off x="6609450" y="11646050"/>
            <a:ext cx="11165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u="sng">
                <a:solidFill>
                  <a:schemeClr val="hlink"/>
                </a:solidFill>
                <a:hlinkClick r:id="rId3"/>
              </a:rPr>
              <a:t>https://observablehq.com/@frankelavsky/experimental-color-scale-textures</a:t>
            </a:r>
            <a:endParaRPr sz="2500"/>
          </a:p>
        </p:txBody>
      </p:sp>
      <p:pic>
        <p:nvPicPr>
          <p:cNvPr id="422" name="Google Shape;422;g10117343390_0_288" title="heat map">
            <a:hlinkClick r:id="rId3"/>
          </p:cNvPr>
          <p:cNvPicPr preferRelativeResize="0"/>
          <p:nvPr/>
        </p:nvPicPr>
        <p:blipFill>
          <a:blip r:embed="rId4">
            <a:alphaModFix/>
          </a:blip>
          <a:stretch>
            <a:fillRect/>
          </a:stretch>
        </p:blipFill>
        <p:spPr>
          <a:xfrm>
            <a:off x="5206226" y="2268100"/>
            <a:ext cx="12335476" cy="92255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0117343390_0_281"/>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Operable Evaluation Toolkit:</a:t>
            </a:r>
            <a:endParaRPr/>
          </a:p>
        </p:txBody>
      </p:sp>
      <p:sp>
        <p:nvSpPr>
          <p:cNvPr id="428" name="Google Shape;428;g10117343390_0_281"/>
          <p:cNvSpPr txBox="1">
            <a:spLocks noGrp="1"/>
          </p:cNvSpPr>
          <p:nvPr>
            <p:ph type="body" idx="1"/>
          </p:nvPr>
        </p:nvSpPr>
        <p:spPr>
          <a:xfrm>
            <a:off x="1206450" y="5273462"/>
            <a:ext cx="21971100" cy="4462500"/>
          </a:xfrm>
          <a:prstGeom prst="rect">
            <a:avLst/>
          </a:prstGeom>
        </p:spPr>
        <p:txBody>
          <a:bodyPr spcFirstLastPara="1" wrap="square" lIns="45700" tIns="45700" rIns="45700" bIns="45700" anchor="t" anchorCtr="0">
            <a:normAutofit lnSpcReduction="10000"/>
          </a:bodyPr>
          <a:lstStyle/>
          <a:p>
            <a:pPr marL="914400" lvl="0" indent="-577850" algn="l" rtl="0">
              <a:spcBef>
                <a:spcPts val="1800"/>
              </a:spcBef>
              <a:spcAft>
                <a:spcPts val="0"/>
              </a:spcAft>
              <a:buSzPts val="5500"/>
              <a:buAutoNum type="arabicPeriod"/>
            </a:pPr>
            <a:r>
              <a:rPr lang="en-US" b="1" dirty="0"/>
              <a:t> Use your mouse</a:t>
            </a:r>
            <a:r>
              <a:rPr lang="en-US" dirty="0"/>
              <a:t>: can it do something meaningful? (tooltip, click event, </a:t>
            </a:r>
            <a:r>
              <a:rPr lang="en-US" dirty="0" err="1"/>
              <a:t>etc</a:t>
            </a:r>
            <a:r>
              <a:rPr lang="en-US" dirty="0"/>
              <a:t>) If so:</a:t>
            </a:r>
            <a:endParaRPr dirty="0"/>
          </a:p>
          <a:p>
            <a:pPr marL="1371600" lvl="1" indent="-533400" algn="l" rtl="0">
              <a:spcBef>
                <a:spcPts val="0"/>
              </a:spcBef>
              <a:spcAft>
                <a:spcPts val="0"/>
              </a:spcAft>
              <a:buSzPts val="4800"/>
              <a:buAutoNum type="alphaLcPeriod"/>
            </a:pPr>
            <a:r>
              <a:rPr lang="en-US" dirty="0"/>
              <a:t>Test using a </a:t>
            </a:r>
            <a:r>
              <a:rPr lang="en-US" b="1" dirty="0"/>
              <a:t>keyboard-only</a:t>
            </a:r>
            <a:r>
              <a:rPr lang="en-US" dirty="0"/>
              <a:t>: can you navigate </a:t>
            </a:r>
            <a:r>
              <a:rPr lang="en-US" i="1" dirty="0"/>
              <a:t>and</a:t>
            </a:r>
            <a:r>
              <a:rPr lang="en-US" dirty="0"/>
              <a:t> use keyboard activation (spacebar/enter) on the visualization?</a:t>
            </a:r>
            <a:endParaRPr dirty="0"/>
          </a:p>
          <a:p>
            <a:pPr marL="1371600" lvl="1" indent="-533400" algn="l" rtl="0">
              <a:spcBef>
                <a:spcPts val="0"/>
              </a:spcBef>
              <a:spcAft>
                <a:spcPts val="0"/>
              </a:spcAft>
              <a:buSzPts val="4800"/>
              <a:buAutoNum type="alphaLcPeriod"/>
            </a:pPr>
            <a:r>
              <a:rPr lang="en-US" dirty="0"/>
              <a:t>Test using a </a:t>
            </a:r>
            <a:r>
              <a:rPr lang="en-US" b="1" dirty="0"/>
              <a:t>screen reader</a:t>
            </a:r>
            <a:r>
              <a:rPr lang="en-US" dirty="0"/>
              <a:t>: Can you use a screen reader to navigate and use keyboard activation on the visualization?</a:t>
            </a: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0104eaf235_1_51"/>
          <p:cNvSpPr txBox="1">
            <a:spLocks noGrp="1"/>
          </p:cNvSpPr>
          <p:nvPr>
            <p:ph type="title"/>
          </p:nvPr>
        </p:nvSpPr>
        <p:spPr>
          <a:xfrm>
            <a:off x="1206450" y="5743875"/>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Understandable</a:t>
            </a:r>
            <a:endParaRPr/>
          </a:p>
        </p:txBody>
      </p:sp>
      <p:sp>
        <p:nvSpPr>
          <p:cNvPr id="434" name="Google Shape;434;g10104eaf235_1_51"/>
          <p:cNvSpPr txBox="1">
            <a:spLocks noGrp="1"/>
          </p:cNvSpPr>
          <p:nvPr>
            <p:ph type="body" idx="1"/>
          </p:nvPr>
        </p:nvSpPr>
        <p:spPr>
          <a:xfrm>
            <a:off x="1206450" y="7037337"/>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r>
              <a:rPr lang="en-US"/>
              <a:t>Can someone understand this in multiple ways? Is each way easy?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0117343390_0_300"/>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Understandable Checklist:</a:t>
            </a:r>
            <a:endParaRPr/>
          </a:p>
        </p:txBody>
      </p:sp>
      <p:sp>
        <p:nvSpPr>
          <p:cNvPr id="440" name="Google Shape;440;g10117343390_0_300"/>
          <p:cNvSpPr txBox="1">
            <a:spLocks noGrp="1"/>
          </p:cNvSpPr>
          <p:nvPr>
            <p:ph type="body" idx="1"/>
          </p:nvPr>
        </p:nvSpPr>
        <p:spPr>
          <a:xfrm>
            <a:off x="1206450" y="7037300"/>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Descriptive title, summary, or caption</a:t>
            </a:r>
            <a:endParaRPr dirty="0"/>
          </a:p>
          <a:p>
            <a:pPr marL="914400" lvl="0" indent="-577850" algn="l" rtl="0">
              <a:spcBef>
                <a:spcPts val="0"/>
              </a:spcBef>
              <a:spcAft>
                <a:spcPts val="0"/>
              </a:spcAft>
              <a:buSzPts val="5500"/>
              <a:buAutoNum type="arabicPeriod"/>
            </a:pPr>
            <a:r>
              <a:rPr lang="en-US" dirty="0"/>
              <a:t> Data table or data download</a:t>
            </a:r>
            <a:endParaRPr dirty="0"/>
          </a:p>
          <a:p>
            <a:pPr marL="914400" lvl="0" indent="-577850" algn="l" rtl="0">
              <a:spcBef>
                <a:spcPts val="0"/>
              </a:spcBef>
              <a:spcAft>
                <a:spcPts val="0"/>
              </a:spcAft>
              <a:buSzPts val="5500"/>
              <a:buAutoNum type="arabicPeriod"/>
            </a:pPr>
            <a:r>
              <a:rPr lang="en-US" dirty="0"/>
              <a:t> Reading level</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5478399"/>
            <a:ext cx="21971000" cy="2759202"/>
          </a:xfrm>
        </p:spPr>
        <p:txBody>
          <a:bodyPr>
            <a:normAutofit/>
          </a:bodyPr>
          <a:lstStyle/>
          <a:p>
            <a:r>
              <a:rPr lang="en-US" sz="8800" dirty="0"/>
              <a:t>So in my own work, I ask:</a:t>
            </a:r>
            <a:br>
              <a:rPr lang="en-US" sz="8800" dirty="0"/>
            </a:br>
            <a:r>
              <a:rPr lang="en-US" sz="8800" dirty="0"/>
              <a:t>Who is excluded from doing research?</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8</a:t>
            </a:fld>
            <a:endParaRPr lang="en-US" dirty="0"/>
          </a:p>
        </p:txBody>
      </p:sp>
    </p:spTree>
    <p:extLst>
      <p:ext uri="{BB962C8B-B14F-4D97-AF65-F5344CB8AC3E}">
        <p14:creationId xmlns:p14="http://schemas.microsoft.com/office/powerpoint/2010/main" val="59180922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132af637055b3545_0"/>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Non-descriptive titles are inaccessible</a:t>
            </a:r>
            <a:endParaRPr dirty="0"/>
          </a:p>
        </p:txBody>
      </p:sp>
      <p:pic>
        <p:nvPicPr>
          <p:cNvPr id="446" name="Google Shape;446;g132af637055b3545_0" title="Line chart titled &quot;Entropic Force&quot;"/>
          <p:cNvPicPr preferRelativeResize="0"/>
          <p:nvPr/>
        </p:nvPicPr>
        <p:blipFill>
          <a:blip r:embed="rId3">
            <a:alphaModFix/>
          </a:blip>
          <a:stretch>
            <a:fillRect/>
          </a:stretch>
        </p:blipFill>
        <p:spPr>
          <a:xfrm>
            <a:off x="3686888" y="2638172"/>
            <a:ext cx="17010218" cy="1084354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132af637055b3545_25"/>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Descriptive titles have summaries/takeaways</a:t>
            </a:r>
            <a:endParaRPr dirty="0"/>
          </a:p>
        </p:txBody>
      </p:sp>
      <p:pic>
        <p:nvPicPr>
          <p:cNvPr id="452" name="Google Shape;452;g132af637055b3545_25" title="Line chart titled &quot;Entropic Force has increased exponentially&quot;"/>
          <p:cNvPicPr preferRelativeResize="0"/>
          <p:nvPr/>
        </p:nvPicPr>
        <p:blipFill>
          <a:blip r:embed="rId3">
            <a:alphaModFix/>
          </a:blip>
          <a:stretch>
            <a:fillRect/>
          </a:stretch>
        </p:blipFill>
        <p:spPr>
          <a:xfrm>
            <a:off x="3609975" y="2679108"/>
            <a:ext cx="17164050" cy="10763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32af637055b3545_36"/>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All charts should have data available!</a:t>
            </a:r>
            <a:endParaRPr/>
          </a:p>
        </p:txBody>
      </p:sp>
      <p:pic>
        <p:nvPicPr>
          <p:cNvPr id="458" name="Google Shape;458;g132af637055b3545_36" title="a data table with a callout to a pressed button above it"/>
          <p:cNvPicPr preferRelativeResize="0"/>
          <p:nvPr/>
        </p:nvPicPr>
        <p:blipFill>
          <a:blip r:embed="rId3">
            <a:alphaModFix/>
          </a:blip>
          <a:stretch>
            <a:fillRect/>
          </a:stretch>
        </p:blipFill>
        <p:spPr>
          <a:xfrm>
            <a:off x="12683875" y="3132150"/>
            <a:ext cx="10475000" cy="10165324"/>
          </a:xfrm>
          <a:prstGeom prst="rect">
            <a:avLst/>
          </a:prstGeom>
          <a:noFill/>
          <a:ln>
            <a:noFill/>
          </a:ln>
        </p:spPr>
      </p:pic>
      <p:pic>
        <p:nvPicPr>
          <p:cNvPr id="459" name="Google Shape;459;g132af637055b3545_36" title="line chart with a callout that points to a button underneath it"/>
          <p:cNvPicPr preferRelativeResize="0"/>
          <p:nvPr/>
        </p:nvPicPr>
        <p:blipFill>
          <a:blip r:embed="rId4">
            <a:alphaModFix/>
          </a:blip>
          <a:stretch>
            <a:fillRect/>
          </a:stretch>
        </p:blipFill>
        <p:spPr>
          <a:xfrm>
            <a:off x="131925" y="2992958"/>
            <a:ext cx="12379073" cy="7730104"/>
          </a:xfrm>
          <a:prstGeom prst="rect">
            <a:avLst/>
          </a:prstGeom>
          <a:noFill/>
          <a:ln>
            <a:noFill/>
          </a:ln>
        </p:spPr>
      </p:pic>
      <p:cxnSp>
        <p:nvCxnSpPr>
          <p:cNvPr id="460" name="Google Shape;460;g132af637055b3545_36"/>
          <p:cNvCxnSpPr/>
          <p:nvPr/>
        </p:nvCxnSpPr>
        <p:spPr>
          <a:xfrm rot="10800000">
            <a:off x="1412650" y="10686300"/>
            <a:ext cx="2517900" cy="1658100"/>
          </a:xfrm>
          <a:prstGeom prst="straightConnector1">
            <a:avLst/>
          </a:prstGeom>
          <a:noFill/>
          <a:ln w="114300" cap="flat" cmpd="sng">
            <a:solidFill>
              <a:srgbClr val="009BF4"/>
            </a:solidFill>
            <a:prstDash val="solid"/>
            <a:round/>
            <a:headEnd type="none" w="med" len="med"/>
            <a:tailEnd type="triangle" w="med" len="med"/>
          </a:ln>
        </p:spPr>
      </p:cxnSp>
      <p:cxnSp>
        <p:nvCxnSpPr>
          <p:cNvPr id="461" name="Google Shape;461;g132af637055b3545_36"/>
          <p:cNvCxnSpPr/>
          <p:nvPr/>
        </p:nvCxnSpPr>
        <p:spPr>
          <a:xfrm rot="10800000" flipH="1">
            <a:off x="10788550" y="3673550"/>
            <a:ext cx="2261100" cy="31800"/>
          </a:xfrm>
          <a:prstGeom prst="straightConnector1">
            <a:avLst/>
          </a:prstGeom>
          <a:noFill/>
          <a:ln w="114300" cap="flat" cmpd="sng">
            <a:solidFill>
              <a:srgbClr val="009BF4"/>
            </a:solidFill>
            <a:prstDash val="solid"/>
            <a:round/>
            <a:headEnd type="none" w="med" len="med"/>
            <a:tailEnd type="triangl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32af637055b3545_45"/>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Keep summaries as non-technical as possible</a:t>
            </a:r>
            <a:endParaRPr/>
          </a:p>
        </p:txBody>
      </p:sp>
      <p:sp>
        <p:nvSpPr>
          <p:cNvPr id="467" name="Google Shape;467;g132af637055b3545_45"/>
          <p:cNvSpPr txBox="1">
            <a:spLocks noGrp="1"/>
          </p:cNvSpPr>
          <p:nvPr>
            <p:ph type="body" idx="1"/>
          </p:nvPr>
        </p:nvSpPr>
        <p:spPr>
          <a:xfrm>
            <a:off x="1206500" y="2372937"/>
            <a:ext cx="21971100" cy="19482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If the topic </a:t>
            </a:r>
            <a:r>
              <a:rPr lang="en-US" i="1"/>
              <a:t>is </a:t>
            </a:r>
            <a:r>
              <a:rPr lang="en-US"/>
              <a:t>technical, provide a “plain language” summary somewhere close by that is easy to find (either in the same location or with by providing a link).</a:t>
            </a:r>
            <a:endParaRPr/>
          </a:p>
        </p:txBody>
      </p:sp>
      <p:pic>
        <p:nvPicPr>
          <p:cNvPr id="468" name="Google Shape;468;g132af637055b3545_45" descr="text reads: Measured in EF units (non-normalized). EF units are valuable for catching egregious over-simulation in models that use randomized data decimation techniques. This particular evaluation findings demonstrate that the randomization models are significantly over-producing entropy in our latest force simulations." title="Screenshot of the Hemingway editor showing text that has a reading level of &quot;post graduate&quot;"/>
          <p:cNvPicPr preferRelativeResize="0"/>
          <p:nvPr/>
        </p:nvPicPr>
        <p:blipFill>
          <a:blip r:embed="rId3">
            <a:alphaModFix/>
          </a:blip>
          <a:stretch>
            <a:fillRect/>
          </a:stretch>
        </p:blipFill>
        <p:spPr>
          <a:xfrm>
            <a:off x="787025" y="4628175"/>
            <a:ext cx="10370024" cy="8259851"/>
          </a:xfrm>
          <a:prstGeom prst="rect">
            <a:avLst/>
          </a:prstGeom>
          <a:noFill/>
          <a:ln>
            <a:noFill/>
          </a:ln>
        </p:spPr>
      </p:pic>
      <p:pic>
        <p:nvPicPr>
          <p:cNvPr id="469" name="Google Shape;469;g132af637055b3545_45" descr="text reads: Measured in EF units (non-normalized). These units are helpful for catching bad data loss when we remove our data at random. We are producing too much entropic force in our latest models." title="Screenshot of the Hemingway editor showing text that has a reading level of grade 6"/>
          <p:cNvPicPr preferRelativeResize="0"/>
          <p:nvPr/>
        </p:nvPicPr>
        <p:blipFill>
          <a:blip r:embed="rId4">
            <a:alphaModFix/>
          </a:blip>
          <a:stretch>
            <a:fillRect/>
          </a:stretch>
        </p:blipFill>
        <p:spPr>
          <a:xfrm>
            <a:off x="13754550" y="4628175"/>
            <a:ext cx="8924257" cy="8259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10117343390_0_305"/>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Understandable Evaluation Toolkit:</a:t>
            </a:r>
            <a:endParaRPr/>
          </a:p>
        </p:txBody>
      </p:sp>
      <p:sp>
        <p:nvSpPr>
          <p:cNvPr id="475" name="Google Shape;475;g10117343390_0_305"/>
          <p:cNvSpPr txBox="1">
            <a:spLocks noGrp="1"/>
          </p:cNvSpPr>
          <p:nvPr>
            <p:ph type="body" idx="1"/>
          </p:nvPr>
        </p:nvSpPr>
        <p:spPr>
          <a:xfrm>
            <a:off x="1206450" y="5273462"/>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Is there a </a:t>
            </a:r>
            <a:r>
              <a:rPr lang="en-US" u="sng" dirty="0">
                <a:solidFill>
                  <a:schemeClr val="hlink"/>
                </a:solidFill>
                <a:hlinkClick r:id="rId3"/>
              </a:rPr>
              <a:t>descriptive title</a:t>
            </a:r>
            <a:r>
              <a:rPr lang="en-US" dirty="0"/>
              <a:t>, summary, or caption?</a:t>
            </a:r>
            <a:endParaRPr dirty="0"/>
          </a:p>
          <a:p>
            <a:pPr marL="914400" lvl="0" indent="-577850" algn="l" rtl="0">
              <a:spcBef>
                <a:spcPts val="0"/>
              </a:spcBef>
              <a:spcAft>
                <a:spcPts val="0"/>
              </a:spcAft>
              <a:buSzPts val="5500"/>
              <a:buAutoNum type="arabicPeriod"/>
            </a:pPr>
            <a:r>
              <a:rPr lang="en-US" dirty="0"/>
              <a:t> Is there an </a:t>
            </a:r>
            <a:r>
              <a:rPr lang="en-US" u="sng" dirty="0">
                <a:solidFill>
                  <a:schemeClr val="hlink"/>
                </a:solidFill>
                <a:hlinkClick r:id="rId4"/>
              </a:rPr>
              <a:t>accessible table</a:t>
            </a:r>
            <a:r>
              <a:rPr lang="en-US" dirty="0"/>
              <a:t> or downloadable data file provided?</a:t>
            </a:r>
            <a:endParaRPr dirty="0"/>
          </a:p>
          <a:p>
            <a:pPr marL="914400" lvl="0" indent="-577850" algn="l" rtl="0">
              <a:spcBef>
                <a:spcPts val="0"/>
              </a:spcBef>
              <a:spcAft>
                <a:spcPts val="0"/>
              </a:spcAft>
              <a:buSzPts val="5500"/>
              <a:buAutoNum type="arabicPeriod"/>
            </a:pPr>
            <a:r>
              <a:rPr lang="en-US" dirty="0"/>
              <a:t> Is the descriptive text supporting the visualization presented at </a:t>
            </a:r>
            <a:r>
              <a:rPr lang="en-US" u="sng" dirty="0">
                <a:solidFill>
                  <a:schemeClr val="hlink"/>
                </a:solidFill>
                <a:hlinkClick r:id="rId5"/>
              </a:rPr>
              <a:t>a reading level at grade 9</a:t>
            </a:r>
            <a:r>
              <a:rPr lang="en-US" dirty="0"/>
              <a:t> or below?</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26% of people living in the United States self-report living with a disability that affects their daily life.</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1846688" y="12822854"/>
            <a:ext cx="690622" cy="636979"/>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9</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6" name="TextBox 5">
            <a:extLst>
              <a:ext uri="{FF2B5EF4-FFF2-40B4-BE49-F238E27FC236}">
                <a16:creationId xmlns:a16="http://schemas.microsoft.com/office/drawing/2014/main" id="{52662BF2-8208-BC5D-4A7A-D9BB069DF7E2}"/>
              </a:ext>
            </a:extLst>
          </p:cNvPr>
          <p:cNvSpPr txBox="1"/>
          <p:nvPr/>
        </p:nvSpPr>
        <p:spPr>
          <a:xfrm>
            <a:off x="7416799" y="4222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8" name="TextBox 7">
            <a:extLst>
              <a:ext uri="{FF2B5EF4-FFF2-40B4-BE49-F238E27FC236}">
                <a16:creationId xmlns:a16="http://schemas.microsoft.com/office/drawing/2014/main" id="{A43FDE3C-059E-96B8-9152-771CF799E26B}"/>
              </a:ext>
            </a:extLst>
          </p:cNvPr>
          <p:cNvSpPr txBox="1"/>
          <p:nvPr/>
        </p:nvSpPr>
        <p:spPr>
          <a:xfrm>
            <a:off x="6857999" y="539390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0" name="TextBox 9">
            <a:extLst>
              <a:ext uri="{FF2B5EF4-FFF2-40B4-BE49-F238E27FC236}">
                <a16:creationId xmlns:a16="http://schemas.microsoft.com/office/drawing/2014/main" id="{3BA2C68F-033B-6A45-C5C3-A45B72DDD757}"/>
              </a:ext>
            </a:extLst>
          </p:cNvPr>
          <p:cNvSpPr txBox="1"/>
          <p:nvPr/>
        </p:nvSpPr>
        <p:spPr>
          <a:xfrm>
            <a:off x="3073399" y="66099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2" name="TextBox 11">
            <a:extLst>
              <a:ext uri="{FF2B5EF4-FFF2-40B4-BE49-F238E27FC236}">
                <a16:creationId xmlns:a16="http://schemas.microsoft.com/office/drawing/2014/main" id="{9A8060AE-B0E4-9022-DC60-80073A987EB7}"/>
              </a:ext>
            </a:extLst>
          </p:cNvPr>
          <p:cNvSpPr txBox="1"/>
          <p:nvPr/>
        </p:nvSpPr>
        <p:spPr>
          <a:xfrm>
            <a:off x="1320799" y="7778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4" name="TextBox 13">
            <a:extLst>
              <a:ext uri="{FF2B5EF4-FFF2-40B4-BE49-F238E27FC236}">
                <a16:creationId xmlns:a16="http://schemas.microsoft.com/office/drawing/2014/main" id="{70EB46FE-5602-998C-14B4-63881C58E60E}"/>
              </a:ext>
            </a:extLst>
          </p:cNvPr>
          <p:cNvSpPr txBox="1"/>
          <p:nvPr/>
        </p:nvSpPr>
        <p:spPr>
          <a:xfrm>
            <a:off x="5181446" y="89975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fontScale="92500"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Tree>
    <p:extLst>
      <p:ext uri="{BB962C8B-B14F-4D97-AF65-F5344CB8AC3E}">
        <p14:creationId xmlns:p14="http://schemas.microsoft.com/office/powerpoint/2010/main" val="3700520661"/>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3659</TotalTime>
  <Words>2069</Words>
  <Application>Microsoft Macintosh PowerPoint</Application>
  <PresentationFormat>Custom</PresentationFormat>
  <Paragraphs>375</Paragraphs>
  <Slides>84</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Helvetica Neue</vt:lpstr>
      <vt:lpstr>Helvetica Neue UltraLight</vt:lpstr>
      <vt:lpstr>Helvetica Neue Light</vt:lpstr>
      <vt:lpstr>21_BasicWhite</vt:lpstr>
      <vt:lpstr>The future of research: Accessibility in Data Work</vt:lpstr>
      <vt:lpstr>Who am I? A data visualization + accessibility researcher and engineer</vt:lpstr>
      <vt:lpstr>Visualizations inform the public and guide decision-making, policy, and business.</vt:lpstr>
      <vt:lpstr>Why do we do science?</vt:lpstr>
      <vt:lpstr>Where do we put our scientific findings?</vt:lpstr>
      <vt:lpstr>Who can access the science that we do?</vt:lpstr>
      <vt:lpstr>Can you be a practicing researcher without access to the research that others are doing?</vt:lpstr>
      <vt:lpstr>So in my own work, I ask: Who is excluded from doing research?</vt:lpstr>
      <vt:lpstr>26% of people living in the United States self-report living with a disability that affects their daily life.</vt:lpstr>
      <vt:lpstr>Accessibility (some working definitions):</vt:lpstr>
      <vt:lpstr>PowerPoint Presentation</vt:lpstr>
      <vt:lpstr>PowerPoint Presentation</vt:lpstr>
      <vt:lpstr>PowerPoint Presentation</vt:lpstr>
      <vt:lpstr>Conjecture 1: we can’t build a more accessible world if we don’t know how to recognize accessibility barriers.</vt:lpstr>
      <vt:lpstr>Conjecture 2: most practitioners don’t know how to recognize accessibility barriers because learning how is difficult and intimidating.</vt:lpstr>
      <vt:lpstr>My hypothesis: if we can collect and synthesize existing knowledge for practitioners into a usable artifact, we can improve how they do this work.</vt:lpstr>
      <vt:lpstr>My prior work asks: How does someone know when a visualization is inaccessible?</vt:lpstr>
      <vt:lpstr>Listen to people with disabilities.</vt:lpstr>
      <vt:lpstr>There are a lot of ways to listen to PWD: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Doing this work is hard.</vt:lpstr>
      <vt:lpstr>Discuss: Why do people do this work?</vt:lpstr>
      <vt:lpstr>1. Access is a human right</vt:lpstr>
      <vt:lpstr>2. It is expensive to exclude</vt:lpstr>
      <vt:lpstr>15% of time spent on accessibility…</vt:lpstr>
      <vt:lpstr>Fixing inaccessibility takes 1.5 – 10x more time if done after something is built.</vt:lpstr>
      <vt:lpstr>Time spent on accessibility during making:</vt:lpstr>
      <vt:lpstr>3. “Design for One, Extend to All” is better design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 inaccessible experience like?</vt:lpstr>
      <vt:lpstr>Explore: An interactive bar chart</vt:lpstr>
      <vt:lpstr>Discuss!</vt:lpstr>
      <vt:lpstr>PowerPoint Presentation</vt:lpstr>
      <vt:lpstr>Disabilities in the US</vt:lpstr>
      <vt:lpstr>Every area of disability affects data visualization work.</vt:lpstr>
      <vt:lpstr>PowerPoint Presentation</vt:lpstr>
      <vt:lpstr>PowerPoint Presentation</vt:lpstr>
      <vt:lpstr>PowerPoint Presentation</vt:lpstr>
      <vt:lpstr>PowerPoint Presentation</vt:lpstr>
      <vt:lpstr>Q/A</vt:lpstr>
      <vt:lpstr>Resources</vt:lpstr>
      <vt:lpstr>Consider the following section as a great guide for you to refer to later! (We don’t have time to go over all of it today.)</vt:lpstr>
      <vt:lpstr>Perceivable</vt:lpstr>
      <vt:lpstr>Perceivable Checklist:</vt:lpstr>
      <vt:lpstr>Design with high contrast</vt:lpstr>
      <vt:lpstr>Use High Contrast Text</vt:lpstr>
      <vt:lpstr>Use High Contrast Geometries</vt:lpstr>
      <vt:lpstr>Don’t rely on color alone! </vt:lpstr>
      <vt:lpstr>Add alt text</vt:lpstr>
      <vt:lpstr>Perceivable Evaluation Toolkit:</vt:lpstr>
      <vt:lpstr>Operable</vt:lpstr>
      <vt:lpstr>Operable Checklist:</vt:lpstr>
      <vt:lpstr>Ensure Keyboard Access (if interactive)</vt:lpstr>
      <vt:lpstr>Indicate keyboard focus, use multi-modal style</vt:lpstr>
      <vt:lpstr>Why Keyboard-only?</vt:lpstr>
      <vt:lpstr>Keyboard only example:</vt:lpstr>
      <vt:lpstr>Operable Evaluation Toolkit:</vt:lpstr>
      <vt:lpstr>Understandable</vt:lpstr>
      <vt:lpstr>Understandable Checklist:</vt:lpstr>
      <vt:lpstr>Non-descriptive titles are inaccessible</vt:lpstr>
      <vt:lpstr>Descriptive titles have summaries/takeaways</vt:lpstr>
      <vt:lpstr>All charts should have data available!</vt:lpstr>
      <vt:lpstr>Keep summaries as non-technical as possible</vt:lpstr>
      <vt:lpstr>Understandable Evaluation Toolkit: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dc:title>
  <cp:lastModifiedBy>Frank Josiah Elavsky</cp:lastModifiedBy>
  <cp:revision>16</cp:revision>
  <dcterms:modified xsi:type="dcterms:W3CDTF">2022-11-15T19:24:47Z</dcterms:modified>
</cp:coreProperties>
</file>